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5" r:id="rId4"/>
  </p:sldMasterIdLst>
  <p:notesMasterIdLst>
    <p:notesMasterId r:id="rId13"/>
  </p:notesMasterIdLst>
  <p:handoutMasterIdLst>
    <p:handoutMasterId r:id="rId14"/>
  </p:handoutMasterIdLst>
  <p:sldIdLst>
    <p:sldId id="288" r:id="rId5"/>
    <p:sldId id="329" r:id="rId6"/>
    <p:sldId id="322" r:id="rId7"/>
    <p:sldId id="328" r:id="rId8"/>
    <p:sldId id="326" r:id="rId9"/>
    <p:sldId id="294" r:id="rId10"/>
    <p:sldId id="332" r:id="rId11"/>
    <p:sldId id="331" r:id="rId12"/>
  </p:sldIdLst>
  <p:sldSz cx="13004800" cy="97536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5613" indent="1588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2813" indent="1588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0013" indent="1588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7213" indent="1588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i Ericson" initials="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28"/>
    <a:srgbClr val="006EB9"/>
    <a:srgbClr val="464748"/>
    <a:srgbClr val="81B53C"/>
    <a:srgbClr val="71C638"/>
    <a:srgbClr val="A8CDE8"/>
    <a:srgbClr val="FF3399"/>
    <a:srgbClr val="64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64" autoAdjust="0"/>
  </p:normalViewPr>
  <p:slideViewPr>
    <p:cSldViewPr>
      <p:cViewPr varScale="1">
        <p:scale>
          <a:sx n="52" d="100"/>
          <a:sy n="52" d="100"/>
        </p:scale>
        <p:origin x="1338" y="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IPA Peru-Bolivia-Paragua</a:t>
            </a:r>
            <a:r>
              <a:rPr lang="en-US" baseline="0" dirty="0"/>
              <a:t>y projects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NGO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Completed projects</c:v>
                </c:pt>
                <c:pt idx="1">
                  <c:v>Active projects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4-41E1-953E-03248CD1F4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 sector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Completed projects</c:v>
                </c:pt>
                <c:pt idx="1">
                  <c:v>Active projects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24-41E1-953E-03248CD1F4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Government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Completed projects</c:v>
                </c:pt>
                <c:pt idx="1">
                  <c:v>Active projects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24-41E1-953E-03248CD1F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797632"/>
        <c:axId val="183556736"/>
      </c:barChart>
      <c:catAx>
        <c:axId val="7979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3556736"/>
        <c:crosses val="autoZero"/>
        <c:auto val="1"/>
        <c:lblAlgn val="ctr"/>
        <c:lblOffset val="100"/>
        <c:noMultiLvlLbl val="0"/>
      </c:catAx>
      <c:valAx>
        <c:axId val="1835567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projects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97976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DD51DC3A-EEDE-6247-A6D4-1114E422A973}" type="datetimeFigureOut">
              <a:rPr lang="en-US"/>
              <a:pPr>
                <a:defRPr/>
              </a:pPr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982002CC-7D6F-7148-BAB5-2D0022AA3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534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2AB53731-846B-1D41-A3B9-B6CB0BD5722C}" type="datetimeFigureOut">
              <a:rPr lang="en-US"/>
              <a:pPr>
                <a:defRPr/>
              </a:pPr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59671A2D-2A05-6441-955B-FAEDBCD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107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56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588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So what needs to happen between the testing</a:t>
            </a:r>
            <a:r>
              <a:rPr lang="en-US" baseline="0" dirty="0"/>
              <a:t> of new ideas, and their adaptation at a large scale? </a:t>
            </a:r>
          </a:p>
          <a:p>
            <a:r>
              <a:rPr lang="en-US" baseline="0" dirty="0"/>
              <a:t>- Of course studies need to be relevant in the first place. </a:t>
            </a:r>
          </a:p>
          <a:p>
            <a:pPr marL="177845" indent="-177845">
              <a:buFontTx/>
              <a:buChar char="-"/>
            </a:pPr>
            <a:r>
              <a:rPr lang="en-US" baseline="0" dirty="0"/>
              <a:t>In addition, what we have learned is that we often need additional evidence to be able to provide concrete recommendations about how to adapt across contexts and at scale.</a:t>
            </a:r>
          </a:p>
          <a:p>
            <a:pPr marL="177845" indent="-177845">
              <a:buFontTx/>
              <a:buChar char="-"/>
            </a:pPr>
            <a:r>
              <a:rPr lang="en-US" baseline="0" dirty="0"/>
              <a:t>And, this happens through strong relationships and partnerships between those who evaluate and non profits or governments. </a:t>
            </a:r>
          </a:p>
          <a:p>
            <a:endParaRPr lang="en-US" baseline="0" dirty="0"/>
          </a:p>
          <a:p>
            <a:r>
              <a:rPr lang="en-US" baseline="0" dirty="0"/>
              <a:t>I </a:t>
            </a:r>
            <a:r>
              <a:rPr lang="en-US" baseline="0" dirty="0" err="1"/>
              <a:t>ll</a:t>
            </a:r>
            <a:r>
              <a:rPr lang="en-US" baseline="0" dirty="0"/>
              <a:t> talk about one specific experience in Ghana.   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4C439-DF21-4C4E-AE8D-9608F2FFEA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13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6140" indent="-456140">
              <a:spcBef>
                <a:spcPts val="700"/>
              </a:spcBef>
              <a:buClr>
                <a:srgbClr val="59A500"/>
              </a:buClr>
              <a:buSzPct val="150000"/>
            </a:pPr>
            <a:r>
              <a:rPr lang="en-US" dirty="0">
                <a:latin typeface="Arial" pitchFamily="-72" charset="0"/>
              </a:rPr>
              <a:t>We work in partnership with top academics from various universities, and implementing organizations around the world. </a:t>
            </a:r>
          </a:p>
          <a:p>
            <a:pPr marL="456140" indent="-456140">
              <a:spcBef>
                <a:spcPts val="700"/>
              </a:spcBef>
              <a:buClr>
                <a:srgbClr val="59A500"/>
              </a:buClr>
              <a:buSzPct val="150000"/>
            </a:pPr>
            <a:r>
              <a:rPr lang="en-US" dirty="0">
                <a:latin typeface="Arial" pitchFamily="-72" charset="0"/>
              </a:rPr>
              <a:t>We work  across sectors – health, education, agriculture, and have more than 200 on-going projects throughout the world, with a focus on 15 Country here we have developed an extensive research infrastructure and local presence. </a:t>
            </a:r>
          </a:p>
          <a:p>
            <a:pPr marL="456140" indent="-456140">
              <a:spcBef>
                <a:spcPts val="700"/>
              </a:spcBef>
              <a:buClr>
                <a:srgbClr val="59A500"/>
              </a:buClr>
              <a:buSzPct val="150000"/>
            </a:pPr>
            <a:endParaRPr lang="en-US" dirty="0">
              <a:latin typeface="Arial" pitchFamily="-72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86B149-D47F-482D-95DB-943B9C35E1B7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IPA evaluation partners take decisions based on study results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evidence-based programs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MRB (Ghana),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(India)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decision-makers take decisions based on study results or body of evidence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evidence-based programs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Reserve Bank (Malawi), PSI (bed nets)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shift in global debate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better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being asked; more informed program design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Microfinance, bed nets 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an increased evidence-seeking culture/practice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smarter program design, informed partners, evidence-based programs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Min of Ed (Ghana),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Pratham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(India)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4C439-DF21-4C4E-AE8D-9608F2FFEA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13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Relevance </a:t>
            </a:r>
          </a:p>
          <a:p>
            <a:r>
              <a:rPr lang="en-US" dirty="0"/>
              <a:t>Applicability </a:t>
            </a:r>
          </a:p>
          <a:p>
            <a:r>
              <a:rPr lang="en-US" dirty="0"/>
              <a:t>Awareness </a:t>
            </a:r>
          </a:p>
          <a:p>
            <a:r>
              <a:rPr lang="en-US" dirty="0"/>
              <a:t>Willingness </a:t>
            </a:r>
          </a:p>
          <a:p>
            <a:r>
              <a:rPr lang="en-US" dirty="0"/>
              <a:t>Capacity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think of addressing these constraints</a:t>
            </a:r>
            <a:r>
              <a:rPr lang="en-US" baseline="0" dirty="0"/>
              <a:t> in a 3 step process. Evidence should be relevant, credible, usable. Note that a lot of the activities to make the evidence “usable” need to take place </a:t>
            </a:r>
            <a:r>
              <a:rPr lang="en-US" u="sng" baseline="0" dirty="0"/>
              <a:t>before or during the project</a:t>
            </a:r>
            <a:r>
              <a:rPr lang="en-US" baseline="0" dirty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671A2D-2A05-6441-955B-FAEDBCDD42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22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</a:t>
            </a:r>
            <a:r>
              <a:rPr lang="en-US" baseline="0" dirty="0"/>
              <a:t> create: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Global research agendas – </a:t>
            </a:r>
            <a:r>
              <a:rPr lang="en-US" baseline="0" dirty="0" err="1"/>
              <a:t>e.g</a:t>
            </a:r>
            <a:r>
              <a:rPr lang="en-US" baseline="0" dirty="0"/>
              <a:t> what have we learned about improving learning levels, what are remaining questions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Link these global bodies of evidence and research agendas to local issues – for that you need to understand the local context and issues well </a:t>
            </a:r>
            <a:r>
              <a:rPr lang="en-US" baseline="0" dirty="0">
                <a:sym typeface="Wingdings" panose="05000000000000000000" pitchFamily="2" charset="2"/>
              </a:rPr>
              <a:t> IPA’s strategy to focus on a set of countries and build strong relationships there.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671A2D-2A05-6441-955B-FAEDBCDD420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42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6200000">
            <a:off x="8058150" y="4756150"/>
            <a:ext cx="9753600" cy="241300"/>
          </a:xfrm>
          <a:prstGeom prst="rect">
            <a:avLst/>
          </a:prstGeom>
          <a:solidFill>
            <a:srgbClr val="81B5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 dirty="0">
              <a:solidFill>
                <a:srgbClr val="81B5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3573" y="3733800"/>
            <a:ext cx="5638800" cy="1905000"/>
          </a:xfrm>
        </p:spPr>
        <p:txBody>
          <a:bodyPr anchor="t">
            <a:noAutofit/>
          </a:bodyPr>
          <a:lstStyle>
            <a:lvl1pPr algn="r">
              <a:defRPr sz="4800">
                <a:solidFill>
                  <a:srgbClr val="4647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2400" y="5715000"/>
            <a:ext cx="5638800" cy="1676400"/>
          </a:xfrm>
        </p:spPr>
        <p:txBody>
          <a:bodyPr anchor="ctr">
            <a:noAutofit/>
          </a:bodyPr>
          <a:lstStyle>
            <a:lvl1pPr marL="0" indent="0" algn="r">
              <a:buNone/>
              <a:defRPr sz="3200">
                <a:solidFill>
                  <a:srgbClr val="006EB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0814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6997700"/>
            <a:ext cx="2557463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b="7660"/>
          <a:stretch>
            <a:fillRect/>
          </a:stretch>
        </p:blipFill>
        <p:spPr bwMode="auto">
          <a:xfrm>
            <a:off x="2540000" y="6997700"/>
            <a:ext cx="2701925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8" y="6997700"/>
            <a:ext cx="251936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1"/>
          <p:cNvPicPr preferRelativeResize="0"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0" r="398" b="9959"/>
          <a:stretch>
            <a:fillRect/>
          </a:stretch>
        </p:blipFill>
        <p:spPr bwMode="auto">
          <a:xfrm>
            <a:off x="10236200" y="6997700"/>
            <a:ext cx="276860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946"/>
          <a:stretch>
            <a:fillRect/>
          </a:stretch>
        </p:blipFill>
        <p:spPr bwMode="auto">
          <a:xfrm>
            <a:off x="-22225" y="6997700"/>
            <a:ext cx="2714625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35000" y="2590800"/>
            <a:ext cx="10591800" cy="3810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1" descr="Map-for-2012-Funders-Presentatio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1828800"/>
            <a:ext cx="12099925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fld id="{0BA2DEE4-AB8E-4AEC-B9FF-0B46F5B09B82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fld id="{E338BCF7-65D0-4AD8-AD3F-4D34E5E0C6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833" y="0"/>
            <a:ext cx="2044780" cy="1192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2096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6401" y="304800"/>
            <a:ext cx="12268200" cy="1295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1828800"/>
            <a:ext cx="12268200" cy="7696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3004800" cy="190500"/>
          </a:xfrm>
          <a:prstGeom prst="rect">
            <a:avLst/>
          </a:prstGeom>
          <a:solidFill>
            <a:srgbClr val="81B5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 dirty="0">
              <a:solidFill>
                <a:srgbClr val="81B53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7" r:id="rId2"/>
    <p:sldLayoutId id="2147483696" r:id="rId3"/>
    <p:sldLayoutId id="2147483699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4038600"/>
            <a:ext cx="11055350" cy="2090737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Evidence-based decision-making needs decisions, evidence.. And? </a:t>
            </a:r>
            <a:b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b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Annie Duflo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Innovations for Poverty Action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April 8, 2014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140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781" y="3108604"/>
            <a:ext cx="2817707" cy="4334933"/>
          </a:xfrm>
          <a:prstGeom prst="rect">
            <a:avLst/>
          </a:prstGeom>
          <a:solidFill>
            <a:srgbClr val="558E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r>
              <a:rPr lang="en-US" dirty="0"/>
              <a:t>Discover effective solutions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9970347" y="3108604"/>
            <a:ext cx="2817707" cy="4334933"/>
          </a:xfrm>
          <a:prstGeom prst="rect">
            <a:avLst/>
          </a:prstGeom>
          <a:solidFill>
            <a:srgbClr val="558E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r>
              <a:rPr lang="en-US" dirty="0"/>
              <a:t>Effective solutions adapted at scale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2937490" y="5173398"/>
            <a:ext cx="7222510" cy="46771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86445" y="1713228"/>
            <a:ext cx="6163955" cy="7125683"/>
            <a:chOff x="2540000" y="951517"/>
            <a:chExt cx="8153400" cy="8303839"/>
          </a:xfrm>
        </p:grpSpPr>
        <p:pic>
          <p:nvPicPr>
            <p:cNvPr id="11" name="Picture 10" descr="http://blogs.popart.com/wp-content/uploads/2011/12/then_a_miracle_occurs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81"/>
            <a:stretch/>
          </p:blipFill>
          <p:spPr bwMode="auto">
            <a:xfrm>
              <a:off x="2540000" y="1559156"/>
              <a:ext cx="8153400" cy="7696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4" descr="http://blogs.popart.com/wp-content/uploads/2011/12/then_a_miracle_occurs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991"/>
            <a:stretch/>
          </p:blipFill>
          <p:spPr bwMode="auto">
            <a:xfrm>
              <a:off x="2540000" y="951517"/>
              <a:ext cx="8153400" cy="585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Theory of Change? </a:t>
            </a:r>
          </a:p>
        </p:txBody>
      </p:sp>
    </p:spTree>
    <p:extLst>
      <p:ext uri="{BB962C8B-B14F-4D97-AF65-F5344CB8AC3E}">
        <p14:creationId xmlns:p14="http://schemas.microsoft.com/office/powerpoint/2010/main" val="55892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19586" y="384964"/>
            <a:ext cx="10662416" cy="1001318"/>
          </a:xfrm>
          <a:prstGeom prst="rect">
            <a:avLst/>
          </a:prstGeom>
        </p:spPr>
        <p:txBody>
          <a:bodyPr vert="horz" lIns="145646" tIns="72823" rIns="145646" bIns="72823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500" b="1" cap="small" spc="510" dirty="0">
                <a:solidFill>
                  <a:schemeClr val="bg1"/>
                </a:solidFill>
                <a:latin typeface="Futura Medium"/>
              </a:rPr>
              <a:t>Over 400 studies in 50 countries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Over 400 studies in 50 countries</a:t>
            </a:r>
          </a:p>
        </p:txBody>
      </p:sp>
    </p:spTree>
    <p:extLst>
      <p:ext uri="{BB962C8B-B14F-4D97-AF65-F5344CB8AC3E}">
        <p14:creationId xmlns:p14="http://schemas.microsoft.com/office/powerpoint/2010/main" val="118088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781" y="3108604"/>
            <a:ext cx="2420219" cy="4334933"/>
          </a:xfrm>
          <a:prstGeom prst="rect">
            <a:avLst/>
          </a:prstGeom>
          <a:solidFill>
            <a:srgbClr val="558E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r>
              <a:rPr lang="en-US" sz="3600" dirty="0"/>
              <a:t>Discover effective solutions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4978400" y="3108604"/>
            <a:ext cx="4491345" cy="4334933"/>
          </a:xfrm>
          <a:prstGeom prst="rect">
            <a:avLst/>
          </a:prstGeom>
          <a:solidFill>
            <a:srgbClr val="558E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Partners take action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Other organizations adopt evidence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Shift in debate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Increased evidence-based culture 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2311400" y="5173398"/>
            <a:ext cx="868055" cy="46771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9350989" y="5173398"/>
            <a:ext cx="868055" cy="46771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0" y="3108603"/>
            <a:ext cx="2442724" cy="4334933"/>
          </a:xfrm>
          <a:prstGeom prst="rect">
            <a:avLst/>
          </a:prstGeom>
          <a:solidFill>
            <a:srgbClr val="558E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r>
              <a:rPr lang="en-US" sz="3600" dirty="0"/>
              <a:t>Better programs, improved outcomes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Intermediary Impacts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445000" y="5173398"/>
            <a:ext cx="868055" cy="46771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79455" y="4299260"/>
            <a:ext cx="126554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15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Get buy-in, Make it easy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98750" y="1981200"/>
            <a:ext cx="967105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>
              <a:solidFill>
                <a:srgbClr val="558E28"/>
              </a:solidFill>
            </a:endParaRPr>
          </a:p>
          <a:p>
            <a:endParaRPr lang="en-US" sz="2800" b="1" dirty="0">
              <a:solidFill>
                <a:srgbClr val="558E28"/>
              </a:solidFill>
            </a:endParaRPr>
          </a:p>
          <a:p>
            <a:r>
              <a:rPr lang="en-US" sz="3200" b="1" dirty="0">
                <a:solidFill>
                  <a:srgbClr val="558E28"/>
                </a:solidFill>
              </a:rPr>
              <a:t>Ask the right questions, and prepare for scale: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Involve</a:t>
            </a:r>
            <a:r>
              <a:rPr lang="en-US" sz="2800" dirty="0">
                <a:solidFill>
                  <a:schemeClr val="tx1"/>
                </a:solidFill>
              </a:rPr>
              <a:t>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Train</a:t>
            </a:r>
            <a:r>
              <a:rPr lang="en-US" sz="2800" dirty="0">
                <a:solidFill>
                  <a:schemeClr val="tx1"/>
                </a:solidFill>
              </a:rPr>
              <a:t>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Find the right </a:t>
            </a:r>
            <a:r>
              <a:rPr lang="en-US" sz="2800" b="1" dirty="0">
                <a:solidFill>
                  <a:schemeClr val="tx1"/>
                </a:solidFill>
              </a:rPr>
              <a:t>partners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6050" y="4495145"/>
            <a:ext cx="9683750" cy="2190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558E28"/>
                </a:solidFill>
              </a:rPr>
              <a:t>Evaluate rigorously, and get buy-in: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Test </a:t>
            </a:r>
            <a:r>
              <a:rPr lang="en-US" sz="2800" b="1" dirty="0">
                <a:solidFill>
                  <a:schemeClr val="tx1"/>
                </a:solidFill>
              </a:rPr>
              <a:t>proofs of concept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Refine applications </a:t>
            </a:r>
            <a:r>
              <a:rPr lang="en-US" sz="2800" dirty="0">
                <a:solidFill>
                  <a:schemeClr val="tx1"/>
                </a:solidFill>
              </a:rPr>
              <a:t>of concepts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Test </a:t>
            </a:r>
            <a:r>
              <a:rPr lang="en-US" sz="2800" b="1" dirty="0">
                <a:solidFill>
                  <a:schemeClr val="tx1"/>
                </a:solidFill>
              </a:rPr>
              <a:t>scalability</a:t>
            </a:r>
            <a:r>
              <a:rPr lang="en-US" sz="2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11450" y="7010400"/>
            <a:ext cx="968375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558E28"/>
                </a:solidFill>
                <a:cs typeface="Times New Roman" panose="02020603050405020304" pitchFamily="18" charset="0"/>
              </a:rPr>
              <a:t>Mobilize for the use of evidence: </a:t>
            </a:r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Compile and </a:t>
            </a:r>
            <a:r>
              <a:rPr 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disseminate</a:t>
            </a: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Advocate</a:t>
            </a: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for effective solutions  </a:t>
            </a:r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Support</a:t>
            </a: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their application  </a:t>
            </a:r>
          </a:p>
          <a:p>
            <a:pPr marL="406394" indent="-406394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869950" y="1981200"/>
            <a:ext cx="16764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solidFill>
                  <a:srgbClr val="558E28"/>
                </a:solidFill>
              </a:rPr>
              <a:t>A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14350" y="8134350"/>
            <a:ext cx="381000" cy="0"/>
          </a:xfrm>
          <a:prstGeom prst="line">
            <a:avLst/>
          </a:prstGeom>
          <a:ln w="31750">
            <a:solidFill>
              <a:srgbClr val="558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14350" y="3086100"/>
            <a:ext cx="0" cy="5029200"/>
          </a:xfrm>
          <a:prstGeom prst="line">
            <a:avLst/>
          </a:prstGeom>
          <a:ln w="31750">
            <a:solidFill>
              <a:srgbClr val="558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488950" y="3086100"/>
            <a:ext cx="381000" cy="0"/>
          </a:xfrm>
          <a:prstGeom prst="straightConnector1">
            <a:avLst/>
          </a:prstGeom>
          <a:ln w="31750">
            <a:solidFill>
              <a:srgbClr val="558E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69950" y="4495145"/>
            <a:ext cx="1676400" cy="2190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solidFill>
                  <a:srgbClr val="558E28"/>
                </a:solidFill>
              </a:rPr>
              <a:t>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95350" y="7029450"/>
            <a:ext cx="16764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solidFill>
                  <a:srgbClr val="558E28"/>
                </a:solidFill>
              </a:rPr>
              <a:t>C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937500" y="5247620"/>
            <a:ext cx="76200" cy="115318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55000" y="55626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Involve</a:t>
            </a:r>
            <a:r>
              <a:rPr lang="en-US" sz="2800" dirty="0">
                <a:latin typeface="+mn-lt"/>
              </a:rPr>
              <a:t> partners</a:t>
            </a:r>
          </a:p>
        </p:txBody>
      </p:sp>
    </p:spTree>
    <p:extLst>
      <p:ext uri="{BB962C8B-B14F-4D97-AF65-F5344CB8AC3E}">
        <p14:creationId xmlns:p14="http://schemas.microsoft.com/office/powerpoint/2010/main" val="229970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Setting the agenda  </a:t>
            </a:r>
          </a:p>
        </p:txBody>
      </p:sp>
      <p:sp>
        <p:nvSpPr>
          <p:cNvPr id="4" name="Oval 3"/>
          <p:cNvSpPr/>
          <p:nvPr/>
        </p:nvSpPr>
        <p:spPr>
          <a:xfrm>
            <a:off x="2715683" y="2285248"/>
            <a:ext cx="4768427" cy="4443307"/>
          </a:xfrm>
          <a:prstGeom prst="ellipse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558030" y="2285248"/>
            <a:ext cx="4768427" cy="4443307"/>
          </a:xfrm>
          <a:prstGeom prst="ellipse">
            <a:avLst/>
          </a:prstGeom>
          <a:noFill/>
          <a:ln w="476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0650" y="4071911"/>
            <a:ext cx="3048000" cy="993090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Academically exciting research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13276" y="3931557"/>
            <a:ext cx="3054774" cy="993090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relevant research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0650" y="7932513"/>
            <a:ext cx="10293350" cy="685314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the intersection. Think conference planning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45200" y="6553200"/>
            <a:ext cx="0" cy="109821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91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008" y="304800"/>
            <a:ext cx="12236591" cy="1131590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en-US" sz="6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Working with governments 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61435172"/>
              </p:ext>
            </p:extLst>
          </p:nvPr>
        </p:nvGraphicFramePr>
        <p:xfrm>
          <a:off x="866987" y="1950720"/>
          <a:ext cx="10837333" cy="7080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260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Takeaways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Cant go from B to D without </a:t>
            </a:r>
            <a:r>
              <a:rPr lang="en-US" b="1" dirty="0">
                <a:solidFill>
                  <a:srgbClr val="558E28"/>
                </a:solidFill>
                <a:latin typeface="+mn-lt"/>
              </a:rPr>
              <a:t>A and C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Especially </a:t>
            </a:r>
            <a:r>
              <a:rPr lang="en-US" b="1" dirty="0">
                <a:solidFill>
                  <a:srgbClr val="558E28"/>
                </a:solidFill>
                <a:latin typeface="+mn-lt"/>
              </a:rPr>
              <a:t>at the local level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It’s </a:t>
            </a:r>
            <a:r>
              <a:rPr lang="en-US" b="1" dirty="0">
                <a:solidFill>
                  <a:srgbClr val="558E28"/>
                </a:solidFill>
                <a:latin typeface="+mn-lt"/>
              </a:rPr>
              <a:t>boots on the ground</a:t>
            </a:r>
            <a:r>
              <a:rPr lang="en-US" dirty="0">
                <a:latin typeface="+mn-lt"/>
              </a:rPr>
              <a:t>, time consuming, and harder to define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Need the </a:t>
            </a:r>
            <a:r>
              <a:rPr lang="en-US" b="1" dirty="0">
                <a:solidFill>
                  <a:srgbClr val="558E28"/>
                </a:solidFill>
                <a:latin typeface="+mn-lt"/>
              </a:rPr>
              <a:t>right questions, right partners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 “Path to Scale” research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 Governments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+mn-lt"/>
              </a:rPr>
              <a:t>Requires a </a:t>
            </a:r>
            <a:r>
              <a:rPr lang="en-US" b="1" dirty="0">
                <a:solidFill>
                  <a:srgbClr val="558E28"/>
                </a:solidFill>
                <a:latin typeface="+mn-lt"/>
              </a:rPr>
              <a:t>collaborative, iterative research process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99260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aphic_x0020_Type xmlns="f70353bd-483d-42ae-92af-48b874e84100" xsi:nil="true"/>
    <Program xmlns="f70353bd-483d-42ae-92af-48b874e84100" xsi:nil="true"/>
    <Contact xmlns="f70353bd-483d-42ae-92af-48b874e84100">95</Contact>
    <Organization xmlns="6075b9dd-69da-4080-9e13-093fc5119558">IPA</Organization>
    <ContactPerson xmlns="6075b9dd-69da-4080-9e13-093fc5119558">
      <UserInfo>
        <DisplayName>hlinz@poverty-action.org</DisplayName>
        <AccountId>61</AccountId>
        <AccountType/>
      </UserInfo>
    </ContactPerson>
    <ResourcePage xmlns="6075b9dd-69da-4080-9e13-093fc5119558">Presentations</ResourcePage>
    <Running_x0020_Events_x0020_Type xmlns="f70353bd-483d-42ae-92af-48b874e84100" xsi:nil="true"/>
    <Presentation_x0020_Type xmlns="f70353bd-483d-42ae-92af-48b874e84100">Powerpoint Template</Presentation_x0020_Type>
    <Topic xmlns="6075b9dd-69da-4080-9e13-093fc511955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esourcesLibrary" ma:contentTypeID="0x01010038EEA24E8F196B42BE0918956E3A9FDC000F617685613D7847A7C48FFA861F055E" ma:contentTypeVersion="33" ma:contentTypeDescription="For files within the Resources section" ma:contentTypeScope="" ma:versionID="38f325b0299aadb14f29d660db587444">
  <xsd:schema xmlns:xsd="http://www.w3.org/2001/XMLSchema" xmlns:xs="http://www.w3.org/2001/XMLSchema" xmlns:p="http://schemas.microsoft.com/office/2006/metadata/properties" xmlns:ns2="6075b9dd-69da-4080-9e13-093fc5119558" xmlns:ns3="f70353bd-483d-42ae-92af-48b874e84100" targetNamespace="http://schemas.microsoft.com/office/2006/metadata/properties" ma:root="true" ma:fieldsID="943e9b2a3fe947dfaf5961f0857209ca" ns2:_="" ns3:_="">
    <xsd:import namespace="6075b9dd-69da-4080-9e13-093fc5119558"/>
    <xsd:import namespace="f70353bd-483d-42ae-92af-48b874e84100"/>
    <xsd:element name="properties">
      <xsd:complexType>
        <xsd:sequence>
          <xsd:element name="documentManagement">
            <xsd:complexType>
              <xsd:all>
                <xsd:element ref="ns2:ContactPerson" minOccurs="0"/>
                <xsd:element ref="ns2:Organization" minOccurs="0"/>
                <xsd:element ref="ns2:ResourcePage" minOccurs="0"/>
                <xsd:element ref="ns2:Topic" minOccurs="0"/>
                <xsd:element ref="ns3:Graphic_x0020_Type" minOccurs="0"/>
                <xsd:element ref="ns3:Presentation_x0020_Type" minOccurs="0"/>
                <xsd:element ref="ns3:Running_x0020_Events_x0020_Type" minOccurs="0"/>
                <xsd:element ref="ns3:Contact" minOccurs="0"/>
                <xsd:element ref="ns3: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5b9dd-69da-4080-9e13-093fc5119558" elementFormDefault="qualified">
    <xsd:import namespace="http://schemas.microsoft.com/office/2006/documentManagement/types"/>
    <xsd:import namespace="http://schemas.microsoft.com/office/infopath/2007/PartnerControls"/>
    <xsd:element name="ContactPerson" ma:index="2" nillable="true" ma:displayName="ContactPerson" ma:list="UserInfo" ma:SearchPeopleOnly="false" ma:SharePointGroup="0" ma:internalName="ContactPerso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rganization" ma:index="3" nillable="true" ma:displayName="Organization" ma:format="Dropdown" ma:internalName="Organization">
      <xsd:simpleType>
        <xsd:restriction base="dms:Choice">
          <xsd:enumeration value="J-PAL"/>
          <xsd:enumeration value="IPA"/>
          <xsd:enumeration value="CEGA"/>
          <xsd:enumeration value="CERP"/>
          <xsd:enumeration value="CMF"/>
          <xsd:enumeration value="EPoD"/>
          <xsd:enumeration value="DtW"/>
        </xsd:restriction>
      </xsd:simpleType>
    </xsd:element>
    <xsd:element name="ResourcePage" ma:index="10" nillable="true" ma:displayName="ResourcePage" ma:description="which page in research resources will this live?" ma:format="RadioButtons" ma:internalName="ResourcePage">
      <xsd:simpleType>
        <xsd:union memberTypes="dms:Text">
          <xsd:simpleType>
            <xsd:restriction base="dms:Choice">
              <xsd:enumeration value="General Resources Main"/>
              <xsd:enumeration value="Information About Us"/>
              <xsd:enumeration value="Logos and Graphics"/>
              <xsd:enumeration value="Presentations"/>
              <xsd:enumeration value="Program"/>
              <xsd:enumeration value="Running Events"/>
            </xsd:restriction>
          </xsd:simpleType>
        </xsd:union>
      </xsd:simpleType>
    </xsd:element>
    <xsd:element name="Topic" ma:index="11" nillable="true" ma:displayName="Topic" ma:internalName="Topic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353bd-483d-42ae-92af-48b874e84100" elementFormDefault="qualified">
    <xsd:import namespace="http://schemas.microsoft.com/office/2006/documentManagement/types"/>
    <xsd:import namespace="http://schemas.microsoft.com/office/infopath/2007/PartnerControls"/>
    <xsd:element name="Graphic_x0020_Type" ma:index="12" nillable="true" ma:displayName="Graphics Type" ma:format="RadioButtons" ma:internalName="Graphic_x0020_Type">
      <xsd:simpleType>
        <xsd:restriction base="dms:Choice">
          <xsd:enumeration value="Logo"/>
          <xsd:enumeration value="Map"/>
          <xsd:enumeration value="Relationship Chart"/>
          <xsd:enumeration value="Graphic"/>
          <xsd:enumeration value="Process Info"/>
          <xsd:enumeration value="Comic"/>
        </xsd:restriction>
      </xsd:simpleType>
    </xsd:element>
    <xsd:element name="Presentation_x0020_Type" ma:index="13" nillable="true" ma:displayName="Slide Type" ma:format="RadioButtons" ma:internalName="Presentation_x0020_Type">
      <xsd:simpleType>
        <xsd:restriction base="dms:Choice">
          <xsd:enumeration value="Powerpoint Template"/>
          <xsd:enumeration value="Stock Slide"/>
        </xsd:restriction>
      </xsd:simpleType>
    </xsd:element>
    <xsd:element name="Running_x0020_Events_x0020_Type" ma:index="14" nillable="true" ma:displayName="RunningEventsType" ma:format="RadioButtons" ma:internalName="Running_x0020_Events_x0020_Type">
      <xsd:simpleType>
        <xsd:restriction base="dms:Choice">
          <xsd:enumeration value="Event Manual"/>
          <xsd:enumeration value="Example Publications"/>
          <xsd:enumeration value="Example Agendas"/>
          <xsd:enumeration value="Example Nametags"/>
        </xsd:restriction>
      </xsd:simpleType>
    </xsd:element>
    <xsd:element name="Contact" ma:index="15" nillable="true" ma:displayName="Contact" ma:list="{d980e52d-47e3-478b-bbaf-1236e01fa3fe}" ma:internalName="Contact" ma:showField="FullName">
      <xsd:simpleType>
        <xsd:restriction base="dms:Lookup"/>
      </xsd:simpleType>
    </xsd:element>
    <xsd:element name="Program" ma:index="16" nillable="true" ma:displayName="Program" ma:internalName="Program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F137D4-3106-4B19-8C91-0E92F4FB7467}">
  <ds:schemaRefs>
    <ds:schemaRef ds:uri="http://schemas.openxmlformats.org/package/2006/metadata/core-properties"/>
    <ds:schemaRef ds:uri="6075b9dd-69da-4080-9e13-093fc511955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70353bd-483d-42ae-92af-48b874e84100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9647974-635A-4395-BB7E-3EC1A09F8C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AD19E2-F604-4ECC-A128-CE20E7A271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75b9dd-69da-4080-9e13-093fc5119558"/>
    <ds:schemaRef ds:uri="f70353bd-483d-42ae-92af-48b874e841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29382</TotalTime>
  <Pages>0</Pages>
  <Words>562</Words>
  <Characters>0</Characters>
  <Application>Microsoft Office PowerPoint</Application>
  <PresentationFormat>Custom</PresentationFormat>
  <Lines>0</Lines>
  <Paragraphs>84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Futura Medium</vt:lpstr>
      <vt:lpstr>Gill Sans</vt:lpstr>
      <vt:lpstr>Open Sans</vt:lpstr>
      <vt:lpstr>Times New Roman</vt:lpstr>
      <vt:lpstr>Wingdings</vt:lpstr>
      <vt:lpstr>ヒラギノ角ゴ ProN W3</vt:lpstr>
      <vt:lpstr>Custom Design</vt:lpstr>
      <vt:lpstr>Evidence-based decision-making needs decisions, evidence.. And?   Annie Duflo Innovations for Poverty Action April 8, 2014</vt:lpstr>
      <vt:lpstr>Theory of Change? </vt:lpstr>
      <vt:lpstr>Over 400 studies in 50 countries</vt:lpstr>
      <vt:lpstr>Intermediary Impacts </vt:lpstr>
      <vt:lpstr>Get buy-in, Make it easy </vt:lpstr>
      <vt:lpstr>Setting the agenda  </vt:lpstr>
      <vt:lpstr>PowerPoint Presentation</vt:lpstr>
      <vt:lpstr>Takeaways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INNOVATIONS FOR POVERTY ACTION</dc:title>
  <dc:creator>Nathanael</dc:creator>
  <cp:lastModifiedBy>Shabier, Mohammed</cp:lastModifiedBy>
  <cp:revision>47</cp:revision>
  <cp:lastPrinted>2014-02-19T19:56:41Z</cp:lastPrinted>
  <dcterms:created xsi:type="dcterms:W3CDTF">2012-11-28T22:07:56Z</dcterms:created>
  <dcterms:modified xsi:type="dcterms:W3CDTF">2018-03-21T16:51:17Z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0x01010038EEA24E8F196B42BE0918956E3A9FDC000F617685613D7847A7C48FFA861F055E</vt:lpwstr>
  </property>
</Properties>
</file>