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315" r:id="rId2"/>
    <p:sldId id="359" r:id="rId3"/>
    <p:sldId id="319" r:id="rId4"/>
    <p:sldId id="320" r:id="rId5"/>
    <p:sldId id="344" r:id="rId6"/>
    <p:sldId id="337" r:id="rId7"/>
    <p:sldId id="356" r:id="rId8"/>
    <p:sldId id="292" r:id="rId9"/>
    <p:sldId id="294" r:id="rId10"/>
    <p:sldId id="293" r:id="rId11"/>
    <p:sldId id="297" r:id="rId12"/>
    <p:sldId id="363" r:id="rId13"/>
    <p:sldId id="361" r:id="rId14"/>
    <p:sldId id="362" r:id="rId1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2E"/>
    <a:srgbClr val="790033"/>
    <a:srgbClr val="FFFBFB"/>
    <a:srgbClr val="FFEFEF"/>
    <a:srgbClr val="FEDA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7" autoAdjust="0"/>
    <p:restoredTop sz="90929"/>
  </p:normalViewPr>
  <p:slideViewPr>
    <p:cSldViewPr>
      <p:cViewPr varScale="1">
        <p:scale>
          <a:sx n="73" d="100"/>
          <a:sy n="73" d="100"/>
        </p:scale>
        <p:origin x="11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14652-1C7D-4558-B9F5-0F126C54C5F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350A4D-AC89-467A-84C1-AA31E93FA87E}">
      <dgm:prSet phldrT="[Text]"/>
      <dgm:spPr>
        <a:solidFill>
          <a:srgbClr val="79003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/>
            <a:t>ODI RAPID</a:t>
          </a:r>
        </a:p>
      </dgm:t>
    </dgm:pt>
    <dgm:pt modelId="{4FC08D49-9ED3-41B1-8F09-D9EE8C66F80C}" type="parTrans" cxnId="{6C152B91-0399-4BE8-B862-8665141A2BAE}">
      <dgm:prSet/>
      <dgm:spPr>
        <a:ln>
          <a:solidFill>
            <a:srgbClr val="790033"/>
          </a:solidFill>
        </a:ln>
      </dgm:spPr>
      <dgm:t>
        <a:bodyPr/>
        <a:lstStyle/>
        <a:p>
          <a:endParaRPr lang="en-GB"/>
        </a:p>
      </dgm:t>
    </dgm:pt>
    <dgm:pt modelId="{B12B11C4-048F-4FD8-82F7-414C96D50626}" type="sibTrans" cxnId="{6C152B91-0399-4BE8-B862-8665141A2BAE}">
      <dgm:prSet/>
      <dgm:spPr/>
      <dgm:t>
        <a:bodyPr/>
        <a:lstStyle/>
        <a:p>
          <a:endParaRPr lang="en-GB"/>
        </a:p>
      </dgm:t>
    </dgm:pt>
    <dgm:pt modelId="{AC051626-A9F5-40FC-9CEE-26D121773CE6}">
      <dgm:prSet phldrT="[Text]"/>
      <dgm:spPr>
        <a:solidFill>
          <a:srgbClr val="79003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/>
            <a:t>IDRC</a:t>
          </a:r>
        </a:p>
      </dgm:t>
    </dgm:pt>
    <dgm:pt modelId="{40607836-3FD6-4E35-AB52-B0E01A2E3807}" type="parTrans" cxnId="{D05B3479-4C71-4BCC-A5EC-F5D8E3D1F54B}">
      <dgm:prSet/>
      <dgm:spPr>
        <a:ln>
          <a:solidFill>
            <a:srgbClr val="790033"/>
          </a:solidFill>
        </a:ln>
      </dgm:spPr>
      <dgm:t>
        <a:bodyPr/>
        <a:lstStyle/>
        <a:p>
          <a:endParaRPr lang="en-GB"/>
        </a:p>
      </dgm:t>
    </dgm:pt>
    <dgm:pt modelId="{BFB5BDBD-E215-41AF-B9BD-1770126FA096}" type="sibTrans" cxnId="{D05B3479-4C71-4BCC-A5EC-F5D8E3D1F54B}">
      <dgm:prSet/>
      <dgm:spPr/>
      <dgm:t>
        <a:bodyPr/>
        <a:lstStyle/>
        <a:p>
          <a:endParaRPr lang="en-GB"/>
        </a:p>
      </dgm:t>
    </dgm:pt>
    <dgm:pt modelId="{8D10DA1F-A93F-4FEF-9F32-3B09DF6CA9ED}">
      <dgm:prSet phldrT="[Text]"/>
      <dgm:spPr>
        <a:solidFill>
          <a:srgbClr val="79003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/>
            <a:t>ESRC</a:t>
          </a:r>
        </a:p>
      </dgm:t>
    </dgm:pt>
    <dgm:pt modelId="{79F21554-BC45-4563-B21D-07ACC210E83F}" type="parTrans" cxnId="{D29191F1-F62E-4C5B-A2C3-E9D6913B0E87}">
      <dgm:prSet/>
      <dgm:spPr>
        <a:ln>
          <a:solidFill>
            <a:srgbClr val="790033"/>
          </a:solidFill>
        </a:ln>
      </dgm:spPr>
      <dgm:t>
        <a:bodyPr/>
        <a:lstStyle/>
        <a:p>
          <a:endParaRPr lang="en-GB"/>
        </a:p>
      </dgm:t>
    </dgm:pt>
    <dgm:pt modelId="{AFA98AF8-0E72-4029-915A-F82D4315E91F}" type="sibTrans" cxnId="{D29191F1-F62E-4C5B-A2C3-E9D6913B0E87}">
      <dgm:prSet/>
      <dgm:spPr/>
      <dgm:t>
        <a:bodyPr/>
        <a:lstStyle/>
        <a:p>
          <a:endParaRPr lang="en-GB"/>
        </a:p>
      </dgm:t>
    </dgm:pt>
    <dgm:pt modelId="{DE5497D9-B5E5-4419-9AB1-D7F8F66C2DF6}">
      <dgm:prSet/>
      <dgm:spPr>
        <a:solidFill>
          <a:srgbClr val="79003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/>
            <a:t>WHO</a:t>
          </a:r>
        </a:p>
        <a:p>
          <a:r>
            <a:rPr lang="en-GB" dirty="0"/>
            <a:t>HRSA</a:t>
          </a:r>
        </a:p>
      </dgm:t>
    </dgm:pt>
    <dgm:pt modelId="{05672685-F3D0-4D60-8FF4-5DD12CD2ACA4}" type="parTrans" cxnId="{32D87047-6B08-421B-9E90-89DC5B79D7CB}">
      <dgm:prSet/>
      <dgm:spPr>
        <a:ln>
          <a:solidFill>
            <a:srgbClr val="790033"/>
          </a:solidFill>
        </a:ln>
      </dgm:spPr>
      <dgm:t>
        <a:bodyPr/>
        <a:lstStyle/>
        <a:p>
          <a:endParaRPr lang="en-GB"/>
        </a:p>
      </dgm:t>
    </dgm:pt>
    <dgm:pt modelId="{17EB2025-31A6-4355-B648-B83B1E7CF350}" type="sibTrans" cxnId="{32D87047-6B08-421B-9E90-89DC5B79D7CB}">
      <dgm:prSet/>
      <dgm:spPr/>
      <dgm:t>
        <a:bodyPr/>
        <a:lstStyle/>
        <a:p>
          <a:endParaRPr lang="en-GB"/>
        </a:p>
      </dgm:t>
    </dgm:pt>
    <dgm:pt modelId="{ADCFCA3F-6AB5-441F-9B2B-694E28EC882B}" type="pres">
      <dgm:prSet presAssocID="{84514652-1C7D-4558-B9F5-0F126C54C5F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9ECACA0-1FD9-4CC1-8EF6-17139C25D9E9}" type="pres">
      <dgm:prSet presAssocID="{84514652-1C7D-4558-B9F5-0F126C54C5F8}" presName="cycle" presStyleCnt="0"/>
      <dgm:spPr/>
    </dgm:pt>
    <dgm:pt modelId="{DCDAAC36-12B3-4B95-93AD-56E961912F77}" type="pres">
      <dgm:prSet presAssocID="{84514652-1C7D-4558-B9F5-0F126C54C5F8}" presName="centerShape" presStyleCnt="0"/>
      <dgm:spPr/>
    </dgm:pt>
    <dgm:pt modelId="{72F05037-5670-4916-9CD9-60F469626086}" type="pres">
      <dgm:prSet presAssocID="{84514652-1C7D-4558-B9F5-0F126C54C5F8}" presName="connSite" presStyleLbl="node1" presStyleIdx="0" presStyleCnt="5"/>
      <dgm:spPr/>
    </dgm:pt>
    <dgm:pt modelId="{054158C1-7EC4-494D-BF5E-DBB13AE7E5E3}" type="pres">
      <dgm:prSet presAssocID="{84514652-1C7D-4558-B9F5-0F126C54C5F8}" presName="visible" presStyleLbl="node1" presStyleIdx="0" presStyleCnt="5"/>
      <dgm:spPr>
        <a:solidFill>
          <a:srgbClr val="79003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B2CDEAD-2510-46FF-A72B-E39E9AAE9538}" type="pres">
      <dgm:prSet presAssocID="{4FC08D49-9ED3-41B1-8F09-D9EE8C66F80C}" presName="Name25" presStyleLbl="parChTrans1D1" presStyleIdx="0" presStyleCnt="4"/>
      <dgm:spPr/>
    </dgm:pt>
    <dgm:pt modelId="{7001786F-7127-4942-A376-ECB579C7BA41}" type="pres">
      <dgm:prSet presAssocID="{5F350A4D-AC89-467A-84C1-AA31E93FA87E}" presName="node" presStyleCnt="0"/>
      <dgm:spPr/>
    </dgm:pt>
    <dgm:pt modelId="{4AB69BF8-932A-4F05-A4D1-CB0629BC5C6C}" type="pres">
      <dgm:prSet presAssocID="{5F350A4D-AC89-467A-84C1-AA31E93FA87E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5688A9FE-9310-48D7-9305-DAA38E9C5633}" type="pres">
      <dgm:prSet presAssocID="{5F350A4D-AC89-467A-84C1-AA31E93FA87E}" presName="childNode" presStyleLbl="revTx" presStyleIdx="0" presStyleCnt="0">
        <dgm:presLayoutVars>
          <dgm:bulletEnabled val="1"/>
        </dgm:presLayoutVars>
      </dgm:prSet>
      <dgm:spPr/>
    </dgm:pt>
    <dgm:pt modelId="{A4E162DF-0BEF-44AD-B060-F8A90B49F540}" type="pres">
      <dgm:prSet presAssocID="{40607836-3FD6-4E35-AB52-B0E01A2E3807}" presName="Name25" presStyleLbl="parChTrans1D1" presStyleIdx="1" presStyleCnt="4"/>
      <dgm:spPr/>
    </dgm:pt>
    <dgm:pt modelId="{644BD980-A8BA-4F28-9463-A0AFB1BCD20A}" type="pres">
      <dgm:prSet presAssocID="{AC051626-A9F5-40FC-9CEE-26D121773CE6}" presName="node" presStyleCnt="0"/>
      <dgm:spPr/>
    </dgm:pt>
    <dgm:pt modelId="{9885286E-F409-4B53-BF83-D9414A9BE404}" type="pres">
      <dgm:prSet presAssocID="{AC051626-A9F5-40FC-9CEE-26D121773CE6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A9113021-0A78-4D65-A191-561772970663}" type="pres">
      <dgm:prSet presAssocID="{AC051626-A9F5-40FC-9CEE-26D121773CE6}" presName="childNode" presStyleLbl="revTx" presStyleIdx="0" presStyleCnt="0">
        <dgm:presLayoutVars>
          <dgm:bulletEnabled val="1"/>
        </dgm:presLayoutVars>
      </dgm:prSet>
      <dgm:spPr/>
    </dgm:pt>
    <dgm:pt modelId="{699184C8-3C27-45C4-AF31-B7CF2C34C20D}" type="pres">
      <dgm:prSet presAssocID="{79F21554-BC45-4563-B21D-07ACC210E83F}" presName="Name25" presStyleLbl="parChTrans1D1" presStyleIdx="2" presStyleCnt="4"/>
      <dgm:spPr/>
    </dgm:pt>
    <dgm:pt modelId="{0114D18B-C49D-45C8-A032-41D26144AD0D}" type="pres">
      <dgm:prSet presAssocID="{8D10DA1F-A93F-4FEF-9F32-3B09DF6CA9ED}" presName="node" presStyleCnt="0"/>
      <dgm:spPr/>
    </dgm:pt>
    <dgm:pt modelId="{5DF9B373-1CEA-41DE-9A69-7A67E463C441}" type="pres">
      <dgm:prSet presAssocID="{8D10DA1F-A93F-4FEF-9F32-3B09DF6CA9ED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B5812518-20AC-4FB8-A76A-70D3767EF3ED}" type="pres">
      <dgm:prSet presAssocID="{8D10DA1F-A93F-4FEF-9F32-3B09DF6CA9ED}" presName="childNode" presStyleLbl="revTx" presStyleIdx="0" presStyleCnt="0">
        <dgm:presLayoutVars>
          <dgm:bulletEnabled val="1"/>
        </dgm:presLayoutVars>
      </dgm:prSet>
      <dgm:spPr/>
    </dgm:pt>
    <dgm:pt modelId="{8A69B510-77B7-46F0-B2AB-0CE207F273AE}" type="pres">
      <dgm:prSet presAssocID="{05672685-F3D0-4D60-8FF4-5DD12CD2ACA4}" presName="Name25" presStyleLbl="parChTrans1D1" presStyleIdx="3" presStyleCnt="4"/>
      <dgm:spPr/>
    </dgm:pt>
    <dgm:pt modelId="{AF737F34-9463-4708-B5D2-1DF155C56CB1}" type="pres">
      <dgm:prSet presAssocID="{DE5497D9-B5E5-4419-9AB1-D7F8F66C2DF6}" presName="node" presStyleCnt="0"/>
      <dgm:spPr/>
    </dgm:pt>
    <dgm:pt modelId="{51536D9A-5D95-4A31-BFA5-AD2653B5CC43}" type="pres">
      <dgm:prSet presAssocID="{DE5497D9-B5E5-4419-9AB1-D7F8F66C2DF6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4B84C133-E569-4144-B3F5-AF69057BF025}" type="pres">
      <dgm:prSet presAssocID="{DE5497D9-B5E5-4419-9AB1-D7F8F66C2DF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21777EF-D023-44D9-BF7F-18D508010F0B}" type="presOf" srcId="{05672685-F3D0-4D60-8FF4-5DD12CD2ACA4}" destId="{8A69B510-77B7-46F0-B2AB-0CE207F273AE}" srcOrd="0" destOrd="0" presId="urn:microsoft.com/office/officeart/2005/8/layout/radial2"/>
    <dgm:cxn modelId="{D05B3479-4C71-4BCC-A5EC-F5D8E3D1F54B}" srcId="{84514652-1C7D-4558-B9F5-0F126C54C5F8}" destId="{AC051626-A9F5-40FC-9CEE-26D121773CE6}" srcOrd="1" destOrd="0" parTransId="{40607836-3FD6-4E35-AB52-B0E01A2E3807}" sibTransId="{BFB5BDBD-E215-41AF-B9BD-1770126FA096}"/>
    <dgm:cxn modelId="{6C152B91-0399-4BE8-B862-8665141A2BAE}" srcId="{84514652-1C7D-4558-B9F5-0F126C54C5F8}" destId="{5F350A4D-AC89-467A-84C1-AA31E93FA87E}" srcOrd="0" destOrd="0" parTransId="{4FC08D49-9ED3-41B1-8F09-D9EE8C66F80C}" sibTransId="{B12B11C4-048F-4FD8-82F7-414C96D50626}"/>
    <dgm:cxn modelId="{32D87047-6B08-421B-9E90-89DC5B79D7CB}" srcId="{84514652-1C7D-4558-B9F5-0F126C54C5F8}" destId="{DE5497D9-B5E5-4419-9AB1-D7F8F66C2DF6}" srcOrd="3" destOrd="0" parTransId="{05672685-F3D0-4D60-8FF4-5DD12CD2ACA4}" sibTransId="{17EB2025-31A6-4355-B648-B83B1E7CF350}"/>
    <dgm:cxn modelId="{D29191F1-F62E-4C5B-A2C3-E9D6913B0E87}" srcId="{84514652-1C7D-4558-B9F5-0F126C54C5F8}" destId="{8D10DA1F-A93F-4FEF-9F32-3B09DF6CA9ED}" srcOrd="2" destOrd="0" parTransId="{79F21554-BC45-4563-B21D-07ACC210E83F}" sibTransId="{AFA98AF8-0E72-4029-915A-F82D4315E91F}"/>
    <dgm:cxn modelId="{C34AB4DA-819C-4690-92DD-987570A8CBF1}" type="presOf" srcId="{DE5497D9-B5E5-4419-9AB1-D7F8F66C2DF6}" destId="{51536D9A-5D95-4A31-BFA5-AD2653B5CC43}" srcOrd="0" destOrd="0" presId="urn:microsoft.com/office/officeart/2005/8/layout/radial2"/>
    <dgm:cxn modelId="{A2BD40DA-309D-47EB-8A5E-1F309F421A9C}" type="presOf" srcId="{4FC08D49-9ED3-41B1-8F09-D9EE8C66F80C}" destId="{5B2CDEAD-2510-46FF-A72B-E39E9AAE9538}" srcOrd="0" destOrd="0" presId="urn:microsoft.com/office/officeart/2005/8/layout/radial2"/>
    <dgm:cxn modelId="{67C61CC6-F536-40BE-ACD1-971F8FCB3AEF}" type="presOf" srcId="{5F350A4D-AC89-467A-84C1-AA31E93FA87E}" destId="{4AB69BF8-932A-4F05-A4D1-CB0629BC5C6C}" srcOrd="0" destOrd="0" presId="urn:microsoft.com/office/officeart/2005/8/layout/radial2"/>
    <dgm:cxn modelId="{02DB0D35-4782-4284-937A-17813C742DDB}" type="presOf" srcId="{AC051626-A9F5-40FC-9CEE-26D121773CE6}" destId="{9885286E-F409-4B53-BF83-D9414A9BE404}" srcOrd="0" destOrd="0" presId="urn:microsoft.com/office/officeart/2005/8/layout/radial2"/>
    <dgm:cxn modelId="{92158633-3045-4553-B642-9B342B0CB993}" type="presOf" srcId="{8D10DA1F-A93F-4FEF-9F32-3B09DF6CA9ED}" destId="{5DF9B373-1CEA-41DE-9A69-7A67E463C441}" srcOrd="0" destOrd="0" presId="urn:microsoft.com/office/officeart/2005/8/layout/radial2"/>
    <dgm:cxn modelId="{3E754D81-61C6-474F-9B89-3E476209732C}" type="presOf" srcId="{84514652-1C7D-4558-B9F5-0F126C54C5F8}" destId="{ADCFCA3F-6AB5-441F-9B2B-694E28EC882B}" srcOrd="0" destOrd="0" presId="urn:microsoft.com/office/officeart/2005/8/layout/radial2"/>
    <dgm:cxn modelId="{53488882-3319-4562-8007-D8140959AB1E}" type="presOf" srcId="{79F21554-BC45-4563-B21D-07ACC210E83F}" destId="{699184C8-3C27-45C4-AF31-B7CF2C34C20D}" srcOrd="0" destOrd="0" presId="urn:microsoft.com/office/officeart/2005/8/layout/radial2"/>
    <dgm:cxn modelId="{80D6407B-18E6-4AD7-9326-DA9E594E7FB3}" type="presOf" srcId="{40607836-3FD6-4E35-AB52-B0E01A2E3807}" destId="{A4E162DF-0BEF-44AD-B060-F8A90B49F540}" srcOrd="0" destOrd="0" presId="urn:microsoft.com/office/officeart/2005/8/layout/radial2"/>
    <dgm:cxn modelId="{7A9AFFD1-94CA-4F8A-9C87-C4C723DFABE6}" type="presParOf" srcId="{ADCFCA3F-6AB5-441F-9B2B-694E28EC882B}" destId="{39ECACA0-1FD9-4CC1-8EF6-17139C25D9E9}" srcOrd="0" destOrd="0" presId="urn:microsoft.com/office/officeart/2005/8/layout/radial2"/>
    <dgm:cxn modelId="{E96BD7F0-4FB5-4155-803E-A4A5D0E1BFC2}" type="presParOf" srcId="{39ECACA0-1FD9-4CC1-8EF6-17139C25D9E9}" destId="{DCDAAC36-12B3-4B95-93AD-56E961912F77}" srcOrd="0" destOrd="0" presId="urn:microsoft.com/office/officeart/2005/8/layout/radial2"/>
    <dgm:cxn modelId="{C14FDA13-98AF-4F1F-BDA5-845D08B9159D}" type="presParOf" srcId="{DCDAAC36-12B3-4B95-93AD-56E961912F77}" destId="{72F05037-5670-4916-9CD9-60F469626086}" srcOrd="0" destOrd="0" presId="urn:microsoft.com/office/officeart/2005/8/layout/radial2"/>
    <dgm:cxn modelId="{0738F075-7BA8-41E6-A331-7923820B7202}" type="presParOf" srcId="{DCDAAC36-12B3-4B95-93AD-56E961912F77}" destId="{054158C1-7EC4-494D-BF5E-DBB13AE7E5E3}" srcOrd="1" destOrd="0" presId="urn:microsoft.com/office/officeart/2005/8/layout/radial2"/>
    <dgm:cxn modelId="{7223ECAA-55D2-4741-954E-7690FDDD577A}" type="presParOf" srcId="{39ECACA0-1FD9-4CC1-8EF6-17139C25D9E9}" destId="{5B2CDEAD-2510-46FF-A72B-E39E9AAE9538}" srcOrd="1" destOrd="0" presId="urn:microsoft.com/office/officeart/2005/8/layout/radial2"/>
    <dgm:cxn modelId="{37FB40B9-E818-4F59-AEFB-C0EA1536C8B3}" type="presParOf" srcId="{39ECACA0-1FD9-4CC1-8EF6-17139C25D9E9}" destId="{7001786F-7127-4942-A376-ECB579C7BA41}" srcOrd="2" destOrd="0" presId="urn:microsoft.com/office/officeart/2005/8/layout/radial2"/>
    <dgm:cxn modelId="{67CB068E-6A3C-4824-B469-D54487AC850B}" type="presParOf" srcId="{7001786F-7127-4942-A376-ECB579C7BA41}" destId="{4AB69BF8-932A-4F05-A4D1-CB0629BC5C6C}" srcOrd="0" destOrd="0" presId="urn:microsoft.com/office/officeart/2005/8/layout/radial2"/>
    <dgm:cxn modelId="{A41B750A-4EA7-4807-9D76-6D83C27226F5}" type="presParOf" srcId="{7001786F-7127-4942-A376-ECB579C7BA41}" destId="{5688A9FE-9310-48D7-9305-DAA38E9C5633}" srcOrd="1" destOrd="0" presId="urn:microsoft.com/office/officeart/2005/8/layout/radial2"/>
    <dgm:cxn modelId="{50DD8439-B65E-442D-A226-B89E59776E14}" type="presParOf" srcId="{39ECACA0-1FD9-4CC1-8EF6-17139C25D9E9}" destId="{A4E162DF-0BEF-44AD-B060-F8A90B49F540}" srcOrd="3" destOrd="0" presId="urn:microsoft.com/office/officeart/2005/8/layout/radial2"/>
    <dgm:cxn modelId="{5F07EC82-F7D2-4167-85BF-D619F7D5D1A5}" type="presParOf" srcId="{39ECACA0-1FD9-4CC1-8EF6-17139C25D9E9}" destId="{644BD980-A8BA-4F28-9463-A0AFB1BCD20A}" srcOrd="4" destOrd="0" presId="urn:microsoft.com/office/officeart/2005/8/layout/radial2"/>
    <dgm:cxn modelId="{1516FE1E-72FB-4628-AA35-E7DB08C699AD}" type="presParOf" srcId="{644BD980-A8BA-4F28-9463-A0AFB1BCD20A}" destId="{9885286E-F409-4B53-BF83-D9414A9BE404}" srcOrd="0" destOrd="0" presId="urn:microsoft.com/office/officeart/2005/8/layout/radial2"/>
    <dgm:cxn modelId="{A0792256-A7C2-47A6-AC28-2C12C45581CB}" type="presParOf" srcId="{644BD980-A8BA-4F28-9463-A0AFB1BCD20A}" destId="{A9113021-0A78-4D65-A191-561772970663}" srcOrd="1" destOrd="0" presId="urn:microsoft.com/office/officeart/2005/8/layout/radial2"/>
    <dgm:cxn modelId="{5A3893E3-CF71-4F7C-874A-019D9B15A514}" type="presParOf" srcId="{39ECACA0-1FD9-4CC1-8EF6-17139C25D9E9}" destId="{699184C8-3C27-45C4-AF31-B7CF2C34C20D}" srcOrd="5" destOrd="0" presId="urn:microsoft.com/office/officeart/2005/8/layout/radial2"/>
    <dgm:cxn modelId="{43C6C2C1-12EF-453A-BA64-6D1E6688E7DD}" type="presParOf" srcId="{39ECACA0-1FD9-4CC1-8EF6-17139C25D9E9}" destId="{0114D18B-C49D-45C8-A032-41D26144AD0D}" srcOrd="6" destOrd="0" presId="urn:microsoft.com/office/officeart/2005/8/layout/radial2"/>
    <dgm:cxn modelId="{E13E997C-6844-4CD8-AF4B-6D6A80B67610}" type="presParOf" srcId="{0114D18B-C49D-45C8-A032-41D26144AD0D}" destId="{5DF9B373-1CEA-41DE-9A69-7A67E463C441}" srcOrd="0" destOrd="0" presId="urn:microsoft.com/office/officeart/2005/8/layout/radial2"/>
    <dgm:cxn modelId="{EF778B04-EEA1-42EC-81DB-C6B5EC7246A9}" type="presParOf" srcId="{0114D18B-C49D-45C8-A032-41D26144AD0D}" destId="{B5812518-20AC-4FB8-A76A-70D3767EF3ED}" srcOrd="1" destOrd="0" presId="urn:microsoft.com/office/officeart/2005/8/layout/radial2"/>
    <dgm:cxn modelId="{932E0463-51E7-4312-B6C6-721E77615D5F}" type="presParOf" srcId="{39ECACA0-1FD9-4CC1-8EF6-17139C25D9E9}" destId="{8A69B510-77B7-46F0-B2AB-0CE207F273AE}" srcOrd="7" destOrd="0" presId="urn:microsoft.com/office/officeart/2005/8/layout/radial2"/>
    <dgm:cxn modelId="{6A956618-8855-4486-8A9B-86D7FD165A20}" type="presParOf" srcId="{39ECACA0-1FD9-4CC1-8EF6-17139C25D9E9}" destId="{AF737F34-9463-4708-B5D2-1DF155C56CB1}" srcOrd="8" destOrd="0" presId="urn:microsoft.com/office/officeart/2005/8/layout/radial2"/>
    <dgm:cxn modelId="{59320775-0102-4027-A53E-D03139081BF9}" type="presParOf" srcId="{AF737F34-9463-4708-B5D2-1DF155C56CB1}" destId="{51536D9A-5D95-4A31-BFA5-AD2653B5CC43}" srcOrd="0" destOrd="0" presId="urn:microsoft.com/office/officeart/2005/8/layout/radial2"/>
    <dgm:cxn modelId="{1C7E196F-EC2C-48A7-B727-AE6B159F23B8}" type="presParOf" srcId="{AF737F34-9463-4708-B5D2-1DF155C56CB1}" destId="{4B84C133-E569-4144-B3F5-AF69057BF0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515AF-419C-4042-B4BF-2D25AECCD49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A9ECCD-F740-4CF0-806C-AC72BF6548AD}">
      <dgm:prSet phldrT="[Text]"/>
      <dgm:spPr>
        <a:solidFill>
          <a:srgbClr val="79003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 dirty="0"/>
        </a:p>
      </dgm:t>
    </dgm:pt>
    <dgm:pt modelId="{88D997CA-7644-46A4-BAF1-F7227BAAA64F}" type="parTrans" cxnId="{C8F64C5B-80C9-4FC8-90C5-498172AB1B77}">
      <dgm:prSet/>
      <dgm:spPr/>
      <dgm:t>
        <a:bodyPr/>
        <a:lstStyle/>
        <a:p>
          <a:endParaRPr lang="en-GB"/>
        </a:p>
      </dgm:t>
    </dgm:pt>
    <dgm:pt modelId="{E14D75D5-01C0-40E7-BD12-ED74ABFCF949}" type="sibTrans" cxnId="{C8F64C5B-80C9-4FC8-90C5-498172AB1B77}">
      <dgm:prSet/>
      <dgm:spPr/>
      <dgm:t>
        <a:bodyPr/>
        <a:lstStyle/>
        <a:p>
          <a:endParaRPr lang="en-GB"/>
        </a:p>
      </dgm:t>
    </dgm:pt>
    <dgm:pt modelId="{AD51C0FE-A9DC-4253-9703-CD784B1BE218}">
      <dgm:prSet phldrT="[Text]"/>
      <dgm:spPr>
        <a:solidFill>
          <a:srgbClr val="79003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 dirty="0"/>
        </a:p>
      </dgm:t>
    </dgm:pt>
    <dgm:pt modelId="{B2300E69-8EE5-4612-8546-1138DEF97A3F}" type="parTrans" cxnId="{1428B04B-3865-476A-AC5D-AF7E0BB77E37}">
      <dgm:prSet/>
      <dgm:spPr/>
      <dgm:t>
        <a:bodyPr/>
        <a:lstStyle/>
        <a:p>
          <a:endParaRPr lang="en-GB"/>
        </a:p>
      </dgm:t>
    </dgm:pt>
    <dgm:pt modelId="{5DC5D7E6-8463-420E-86AC-8CB40FBD2B2A}" type="sibTrans" cxnId="{1428B04B-3865-476A-AC5D-AF7E0BB77E37}">
      <dgm:prSet/>
      <dgm:spPr/>
      <dgm:t>
        <a:bodyPr/>
        <a:lstStyle/>
        <a:p>
          <a:endParaRPr lang="en-GB"/>
        </a:p>
      </dgm:t>
    </dgm:pt>
    <dgm:pt modelId="{074167D7-333E-4F34-889A-C4EDE60F371B}" type="pres">
      <dgm:prSet presAssocID="{95F515AF-419C-4042-B4BF-2D25AECCD491}" presName="diagram" presStyleCnt="0">
        <dgm:presLayoutVars>
          <dgm:dir/>
          <dgm:resizeHandles val="exact"/>
        </dgm:presLayoutVars>
      </dgm:prSet>
      <dgm:spPr/>
    </dgm:pt>
    <dgm:pt modelId="{B770B9DB-C905-4710-89F8-F9260BE9C213}" type="pres">
      <dgm:prSet presAssocID="{7CA9ECCD-F740-4CF0-806C-AC72BF6548AD}" presName="arrow" presStyleLbl="node1" presStyleIdx="0" presStyleCnt="2" custScaleX="72563" custScaleY="68209" custRadScaleRad="125795" custRadScaleInc="-62237">
        <dgm:presLayoutVars>
          <dgm:bulletEnabled val="1"/>
        </dgm:presLayoutVars>
      </dgm:prSet>
      <dgm:spPr/>
    </dgm:pt>
    <dgm:pt modelId="{E5CFE34F-98FE-4186-8C0F-C957ECF27DD4}" type="pres">
      <dgm:prSet presAssocID="{AD51C0FE-A9DC-4253-9703-CD784B1BE218}" presName="arrow" presStyleLbl="node1" presStyleIdx="1" presStyleCnt="2" custScaleX="71697" custScaleY="68208" custRadScaleRad="206081" custRadScaleInc="-66242">
        <dgm:presLayoutVars>
          <dgm:bulletEnabled val="1"/>
        </dgm:presLayoutVars>
      </dgm:prSet>
      <dgm:spPr>
        <a:prstGeom prst="leftArrow">
          <a:avLst/>
        </a:prstGeom>
      </dgm:spPr>
    </dgm:pt>
  </dgm:ptLst>
  <dgm:cxnLst>
    <dgm:cxn modelId="{C8F64C5B-80C9-4FC8-90C5-498172AB1B77}" srcId="{95F515AF-419C-4042-B4BF-2D25AECCD491}" destId="{7CA9ECCD-F740-4CF0-806C-AC72BF6548AD}" srcOrd="0" destOrd="0" parTransId="{88D997CA-7644-46A4-BAF1-F7227BAAA64F}" sibTransId="{E14D75D5-01C0-40E7-BD12-ED74ABFCF949}"/>
    <dgm:cxn modelId="{0CC9C957-3ADC-4CD1-955E-5D25EA8D1E95}" type="presOf" srcId="{7CA9ECCD-F740-4CF0-806C-AC72BF6548AD}" destId="{B770B9DB-C905-4710-89F8-F9260BE9C213}" srcOrd="0" destOrd="0" presId="urn:microsoft.com/office/officeart/2005/8/layout/arrow5"/>
    <dgm:cxn modelId="{29CA5AC7-F269-44AB-A7FE-D3E93E68CF75}" type="presOf" srcId="{AD51C0FE-A9DC-4253-9703-CD784B1BE218}" destId="{E5CFE34F-98FE-4186-8C0F-C957ECF27DD4}" srcOrd="0" destOrd="0" presId="urn:microsoft.com/office/officeart/2005/8/layout/arrow5"/>
    <dgm:cxn modelId="{1428B04B-3865-476A-AC5D-AF7E0BB77E37}" srcId="{95F515AF-419C-4042-B4BF-2D25AECCD491}" destId="{AD51C0FE-A9DC-4253-9703-CD784B1BE218}" srcOrd="1" destOrd="0" parTransId="{B2300E69-8EE5-4612-8546-1138DEF97A3F}" sibTransId="{5DC5D7E6-8463-420E-86AC-8CB40FBD2B2A}"/>
    <dgm:cxn modelId="{6F8A6A3E-7273-42DC-B8D5-ECC3940A36A1}" type="presOf" srcId="{95F515AF-419C-4042-B4BF-2D25AECCD491}" destId="{074167D7-333E-4F34-889A-C4EDE60F371B}" srcOrd="0" destOrd="0" presId="urn:microsoft.com/office/officeart/2005/8/layout/arrow5"/>
    <dgm:cxn modelId="{C4271E6E-9F3D-4660-9ECC-F07B28368784}" type="presParOf" srcId="{074167D7-333E-4F34-889A-C4EDE60F371B}" destId="{B770B9DB-C905-4710-89F8-F9260BE9C213}" srcOrd="0" destOrd="0" presId="urn:microsoft.com/office/officeart/2005/8/layout/arrow5"/>
    <dgm:cxn modelId="{A4756688-B362-4107-A2B4-82E1B764A0A8}" type="presParOf" srcId="{074167D7-333E-4F34-889A-C4EDE60F371B}" destId="{E5CFE34F-98FE-4186-8C0F-C957ECF27DD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9B510-77B7-46F0-B2AB-0CE207F273AE}">
      <dsp:nvSpPr>
        <dsp:cNvPr id="0" name=""/>
        <dsp:cNvSpPr/>
      </dsp:nvSpPr>
      <dsp:spPr>
        <a:xfrm rot="3683092">
          <a:off x="1245613" y="3165555"/>
          <a:ext cx="835739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835739" y="28959"/>
              </a:lnTo>
            </a:path>
          </a:pathLst>
        </a:custGeom>
        <a:noFill/>
        <a:ln w="25400" cap="flat" cmpd="sng" algn="ctr">
          <a:solidFill>
            <a:srgbClr val="7900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184C8-3C27-45C4-AF31-B7CF2C34C20D}">
      <dsp:nvSpPr>
        <dsp:cNvPr id="0" name=""/>
        <dsp:cNvSpPr/>
      </dsp:nvSpPr>
      <dsp:spPr>
        <a:xfrm rot="1312604">
          <a:off x="1705335" y="2562971"/>
          <a:ext cx="597042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597042" y="28959"/>
              </a:lnTo>
            </a:path>
          </a:pathLst>
        </a:custGeom>
        <a:noFill/>
        <a:ln w="25400" cap="flat" cmpd="sng" algn="ctr">
          <a:solidFill>
            <a:srgbClr val="7900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162DF-0BEF-44AD-B060-F8A90B49F540}">
      <dsp:nvSpPr>
        <dsp:cNvPr id="0" name=""/>
        <dsp:cNvSpPr/>
      </dsp:nvSpPr>
      <dsp:spPr>
        <a:xfrm rot="20287396">
          <a:off x="1705335" y="1874908"/>
          <a:ext cx="597042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597042" y="28959"/>
              </a:lnTo>
            </a:path>
          </a:pathLst>
        </a:custGeom>
        <a:noFill/>
        <a:ln w="25400" cap="flat" cmpd="sng" algn="ctr">
          <a:solidFill>
            <a:srgbClr val="7900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CDEAD-2510-46FF-A72B-E39E9AAE9538}">
      <dsp:nvSpPr>
        <dsp:cNvPr id="0" name=""/>
        <dsp:cNvSpPr/>
      </dsp:nvSpPr>
      <dsp:spPr>
        <a:xfrm rot="17916908">
          <a:off x="1245613" y="1272324"/>
          <a:ext cx="835739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835739" y="28959"/>
              </a:lnTo>
            </a:path>
          </a:pathLst>
        </a:custGeom>
        <a:noFill/>
        <a:ln w="25400" cap="flat" cmpd="sng" algn="ctr">
          <a:solidFill>
            <a:srgbClr val="7900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158C1-7EC4-494D-BF5E-DBB13AE7E5E3}">
      <dsp:nvSpPr>
        <dsp:cNvPr id="0" name=""/>
        <dsp:cNvSpPr/>
      </dsp:nvSpPr>
      <dsp:spPr>
        <a:xfrm>
          <a:off x="318782" y="1419634"/>
          <a:ext cx="1656530" cy="1656530"/>
        </a:xfrm>
        <a:prstGeom prst="ellipse">
          <a:avLst/>
        </a:prstGeom>
        <a:solidFill>
          <a:srgbClr val="7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69BF8-932A-4F05-A4D1-CB0629BC5C6C}">
      <dsp:nvSpPr>
        <dsp:cNvPr id="0" name=""/>
        <dsp:cNvSpPr/>
      </dsp:nvSpPr>
      <dsp:spPr>
        <a:xfrm>
          <a:off x="1604657" y="1237"/>
          <a:ext cx="993918" cy="993918"/>
        </a:xfrm>
        <a:prstGeom prst="ellipse">
          <a:avLst/>
        </a:prstGeom>
        <a:solidFill>
          <a:srgbClr val="7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ODI RAPID</a:t>
          </a:r>
        </a:p>
      </dsp:txBody>
      <dsp:txXfrm>
        <a:off x="1750213" y="146793"/>
        <a:ext cx="702806" cy="702806"/>
      </dsp:txXfrm>
    </dsp:sp>
    <dsp:sp modelId="{9885286E-F409-4B53-BF83-D9414A9BE404}">
      <dsp:nvSpPr>
        <dsp:cNvPr id="0" name=""/>
        <dsp:cNvSpPr/>
      </dsp:nvSpPr>
      <dsp:spPr>
        <a:xfrm>
          <a:off x="2245093" y="1110504"/>
          <a:ext cx="993918" cy="993918"/>
        </a:xfrm>
        <a:prstGeom prst="ellipse">
          <a:avLst/>
        </a:prstGeom>
        <a:solidFill>
          <a:srgbClr val="7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IDRC</a:t>
          </a:r>
        </a:p>
      </dsp:txBody>
      <dsp:txXfrm>
        <a:off x="2390649" y="1256060"/>
        <a:ext cx="702806" cy="702806"/>
      </dsp:txXfrm>
    </dsp:sp>
    <dsp:sp modelId="{5DF9B373-1CEA-41DE-9A69-7A67E463C441}">
      <dsp:nvSpPr>
        <dsp:cNvPr id="0" name=""/>
        <dsp:cNvSpPr/>
      </dsp:nvSpPr>
      <dsp:spPr>
        <a:xfrm>
          <a:off x="2245093" y="2391376"/>
          <a:ext cx="993918" cy="993918"/>
        </a:xfrm>
        <a:prstGeom prst="ellipse">
          <a:avLst/>
        </a:prstGeom>
        <a:solidFill>
          <a:srgbClr val="7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ESRC</a:t>
          </a:r>
        </a:p>
      </dsp:txBody>
      <dsp:txXfrm>
        <a:off x="2390649" y="2536932"/>
        <a:ext cx="702806" cy="702806"/>
      </dsp:txXfrm>
    </dsp:sp>
    <dsp:sp modelId="{51536D9A-5D95-4A31-BFA5-AD2653B5CC43}">
      <dsp:nvSpPr>
        <dsp:cNvPr id="0" name=""/>
        <dsp:cNvSpPr/>
      </dsp:nvSpPr>
      <dsp:spPr>
        <a:xfrm>
          <a:off x="1604657" y="3500644"/>
          <a:ext cx="993918" cy="993918"/>
        </a:xfrm>
        <a:prstGeom prst="ellipse">
          <a:avLst/>
        </a:prstGeom>
        <a:solidFill>
          <a:srgbClr val="7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WHO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HRSA</a:t>
          </a:r>
        </a:p>
      </dsp:txBody>
      <dsp:txXfrm>
        <a:off x="1750213" y="3646200"/>
        <a:ext cx="702806" cy="702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0B9DB-C905-4710-89F8-F9260BE9C213}">
      <dsp:nvSpPr>
        <dsp:cNvPr id="0" name=""/>
        <dsp:cNvSpPr/>
      </dsp:nvSpPr>
      <dsp:spPr>
        <a:xfrm rot="16200000">
          <a:off x="1512661" y="2867407"/>
          <a:ext cx="1156420" cy="1087031"/>
        </a:xfrm>
        <a:prstGeom prst="downArrow">
          <a:avLst>
            <a:gd name="adj1" fmla="val 50000"/>
            <a:gd name="adj2" fmla="val 35000"/>
          </a:avLst>
        </a:prstGeom>
        <a:solidFill>
          <a:srgbClr val="7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 rot="5400000">
        <a:off x="1547356" y="3121817"/>
        <a:ext cx="896801" cy="578210"/>
      </dsp:txXfrm>
    </dsp:sp>
    <dsp:sp modelId="{E5CFE34F-98FE-4186-8C0F-C957ECF27DD4}">
      <dsp:nvSpPr>
        <dsp:cNvPr id="0" name=""/>
        <dsp:cNvSpPr/>
      </dsp:nvSpPr>
      <dsp:spPr>
        <a:xfrm rot="5400000">
          <a:off x="223416" y="268222"/>
          <a:ext cx="1142619" cy="1087015"/>
        </a:xfrm>
        <a:prstGeom prst="leftArrow">
          <a:avLst/>
        </a:prstGeom>
        <a:solidFill>
          <a:srgbClr val="7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 dirty="0"/>
        </a:p>
      </dsp:txBody>
      <dsp:txXfrm rot="-5400000">
        <a:off x="522972" y="512174"/>
        <a:ext cx="543507" cy="870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D823561-D8A8-4272-879E-ADE3A84E6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3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200" dirty="0"/>
              <a:t>Theme 1: </a:t>
            </a:r>
            <a:r>
              <a:rPr lang="en-GB" sz="1200" b="0" dirty="0"/>
              <a:t>The theory and practice of research engagement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200" dirty="0"/>
              <a:t>Theme 2:</a:t>
            </a:r>
            <a:r>
              <a:rPr lang="en-GB" sz="1200" b="0" dirty="0"/>
              <a:t> Applying policy analysis to explore the role of research evidence in SRH and HIV/AIDS policy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200" dirty="0"/>
              <a:t>Theme 3:</a:t>
            </a:r>
            <a:r>
              <a:rPr lang="en-GB" sz="1200" b="0" dirty="0"/>
              <a:t> Strategies and methodologies for engagement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200" dirty="0"/>
              <a:t>Theme 4:</a:t>
            </a:r>
            <a:r>
              <a:rPr lang="en-GB" sz="1200" b="0" dirty="0"/>
              <a:t> Advocacy and engagement to influence attitudes on controversial elements of sexual health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200" dirty="0"/>
              <a:t>Theme 5:</a:t>
            </a:r>
            <a:r>
              <a:rPr lang="en-GB" sz="1200" b="0" dirty="0"/>
              <a:t> Institutional approaches to intersectoral engagement for action and strengthening research communications.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CBF2BD-EDE1-4368-BE8D-48BEDE7449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rPr>
              <a:t>Health Research Systems Analysis (HRSA) Initiative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23561-D8A8-4272-879E-ADE3A84E68D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Discursive</a:t>
            </a:r>
            <a:r>
              <a:rPr lang="en-GB" baseline="0" dirty="0"/>
              <a:t> changes – change discourse – </a:t>
            </a:r>
            <a:r>
              <a:rPr lang="en-GB" sz="1200" dirty="0"/>
              <a:t>Opening new public spaces/discourses on representations of sexuality in Bangladesh (Rashid et al [</a:t>
            </a:r>
            <a:r>
              <a:rPr lang="en-GB" sz="1200" dirty="0">
                <a:hlinkClick r:id=""/>
              </a:rPr>
              <a:t>11</a:t>
            </a:r>
            <a:r>
              <a:rPr lang="en-GB" sz="1200" dirty="0"/>
              <a:t>])</a:t>
            </a:r>
            <a:br>
              <a:rPr lang="en-GB" sz="1200" dirty="0"/>
            </a:br>
            <a:r>
              <a:rPr lang="en-GB" sz="1200" dirty="0"/>
              <a:t>Challenging key academic or policy discourses, for example on health economics and on Children and HIV, and gender and masculinities (Crichton and Theobald [</a:t>
            </a:r>
            <a:r>
              <a:rPr lang="en-GB" sz="1200" dirty="0">
                <a:hlinkClick r:id=""/>
              </a:rPr>
              <a:t>3</a:t>
            </a:r>
            <a:r>
              <a:rPr lang="en-GB" sz="1200" dirty="0"/>
              <a:t>])</a:t>
            </a:r>
          </a:p>
          <a:p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Content changes – change laws / policies - </a:t>
            </a:r>
            <a:r>
              <a:rPr lang="en-GB" sz="1200" dirty="0"/>
              <a:t>Change in law to exempt survivors of gender-based violence from paying medical costs (Tulloch et al [</a:t>
            </a:r>
            <a:r>
              <a:rPr lang="en-GB" sz="1200" dirty="0">
                <a:hlinkClick r:id=""/>
              </a:rPr>
              <a:t>9</a:t>
            </a:r>
            <a:r>
              <a:rPr lang="en-GB" sz="1200" dirty="0"/>
              <a:t>])</a:t>
            </a:r>
            <a:br>
              <a:rPr lang="en-GB" sz="1200" dirty="0"/>
            </a:br>
            <a:r>
              <a:rPr lang="en-GB" sz="1200" dirty="0"/>
              <a:t>Research to analyse the process of uptake of </a:t>
            </a:r>
            <a:r>
              <a:rPr lang="en-GB" sz="1200" dirty="0" err="1"/>
              <a:t>Cotrimoxazole</a:t>
            </a:r>
            <a:r>
              <a:rPr lang="en-GB" sz="1200" dirty="0"/>
              <a:t> preventive therapy in Zambia, Uganda and Malawi and draw out lessons on policy change (Hutchinson et al [</a:t>
            </a:r>
            <a:r>
              <a:rPr lang="en-GB" sz="1200" dirty="0">
                <a:hlinkClick r:id=""/>
              </a:rPr>
              <a:t>5</a:t>
            </a:r>
            <a:r>
              <a:rPr lang="en-GB" sz="1200" dirty="0"/>
              <a:t>])</a:t>
            </a:r>
          </a:p>
          <a:p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Procedural – change how</a:t>
            </a:r>
            <a:r>
              <a:rPr lang="en-GB" baseline="0" dirty="0"/>
              <a:t> health related </a:t>
            </a:r>
            <a:r>
              <a:rPr lang="en-GB" baseline="0" dirty="0" err="1"/>
              <a:t>gov</a:t>
            </a:r>
            <a:r>
              <a:rPr lang="en-GB" baseline="0" dirty="0"/>
              <a:t> ministries or agencies analyse their data on service delivery - </a:t>
            </a:r>
            <a:r>
              <a:rPr lang="en-GB" sz="1200" dirty="0"/>
              <a:t>Gender disaggregated data and equity analysis of ART data now part of </a:t>
            </a:r>
            <a:r>
              <a:rPr lang="en-GB" sz="1200" dirty="0" err="1"/>
              <a:t>MoH</a:t>
            </a:r>
            <a:r>
              <a:rPr lang="en-GB" sz="1200" dirty="0"/>
              <a:t> processes (REACH Trust, Malawi) (Crichton and Theobald [</a:t>
            </a:r>
            <a:r>
              <a:rPr lang="en-GB" sz="1200" dirty="0">
                <a:hlinkClick r:id=""/>
              </a:rPr>
              <a:t>3</a:t>
            </a:r>
            <a:r>
              <a:rPr lang="en-GB" sz="1200" dirty="0"/>
              <a:t>])</a:t>
            </a:r>
          </a:p>
          <a:p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Behavioural</a:t>
            </a:r>
            <a:r>
              <a:rPr lang="en-GB" baseline="0" dirty="0"/>
              <a:t> – Raise awareness of and access to research and capacity to understand it - </a:t>
            </a:r>
            <a:r>
              <a:rPr lang="en-GB" sz="1200" dirty="0"/>
              <a:t>Media engagement and media capacity building:</a:t>
            </a:r>
            <a:br>
              <a:rPr lang="en-GB" sz="1200" dirty="0"/>
            </a:br>
            <a:r>
              <a:rPr lang="en-GB" sz="1200" dirty="0"/>
              <a:t>Raising awareness about health and rights through an entertaining and engaging drama – Makutano Junction (</a:t>
            </a:r>
            <a:r>
              <a:rPr lang="en-GB" sz="1200" dirty="0" err="1"/>
              <a:t>Oronje</a:t>
            </a:r>
            <a:r>
              <a:rPr lang="en-GB" sz="1200" dirty="0"/>
              <a:t> et al [</a:t>
            </a:r>
            <a:r>
              <a:rPr lang="en-GB" sz="1200" dirty="0">
                <a:hlinkClick r:id=""/>
              </a:rPr>
              <a:t>6</a:t>
            </a:r>
            <a:r>
              <a:rPr lang="en-GB" sz="1200" dirty="0"/>
              <a:t>])</a:t>
            </a:r>
          </a:p>
          <a:p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Support attitudinal</a:t>
            </a:r>
            <a:r>
              <a:rPr lang="en-GB" baseline="0" dirty="0"/>
              <a:t> change - </a:t>
            </a:r>
            <a:r>
              <a:rPr lang="en-GB" sz="1200" dirty="0"/>
              <a:t>The Pleasure Project’s global mapping of pleasure used research to promote sexy safe sex (</a:t>
            </a:r>
            <a:r>
              <a:rPr lang="en-GB" sz="1200" dirty="0" err="1"/>
              <a:t>Knerr</a:t>
            </a:r>
            <a:r>
              <a:rPr lang="en-GB" sz="1200" dirty="0"/>
              <a:t> &amp; </a:t>
            </a:r>
            <a:r>
              <a:rPr lang="en-GB" sz="1200" dirty="0" err="1"/>
              <a:t>Philpott</a:t>
            </a:r>
            <a:r>
              <a:rPr lang="en-GB" sz="1200" dirty="0"/>
              <a:t> [</a:t>
            </a:r>
            <a:r>
              <a:rPr lang="en-GB" sz="1200" dirty="0">
                <a:hlinkClick r:id=""/>
              </a:rPr>
              <a:t>12</a:t>
            </a:r>
            <a:r>
              <a:rPr lang="en-GB" sz="1200" dirty="0"/>
              <a:t>])</a:t>
            </a:r>
          </a:p>
          <a:p>
            <a:endParaRPr lang="en-GB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Building national capacity to carry out research and identify</a:t>
            </a:r>
            <a:r>
              <a:rPr lang="en-GB" baseline="0" dirty="0"/>
              <a:t> the policy implications - </a:t>
            </a:r>
            <a:r>
              <a:rPr lang="en-GB" sz="1200" dirty="0"/>
              <a:t>Research was undertaken on OVC within the Ministry of Health and links developed with other government departments (</a:t>
            </a:r>
            <a:r>
              <a:rPr lang="en-GB" sz="1200" dirty="0" err="1"/>
              <a:t>Gyapong</a:t>
            </a:r>
            <a:r>
              <a:rPr lang="en-GB" sz="1200" dirty="0"/>
              <a:t> et al [</a:t>
            </a:r>
            <a:r>
              <a:rPr lang="en-GB" sz="1200" dirty="0">
                <a:hlinkClick r:id=""/>
              </a:rPr>
              <a:t>13</a:t>
            </a:r>
            <a:r>
              <a:rPr lang="en-GB" sz="1200" dirty="0"/>
              <a:t>])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CBF2BD-EDE1-4368-BE8D-48BEDE7449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23561-D8A8-4272-879E-ADE3A84E68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Tie to</a:t>
            </a:r>
            <a:r>
              <a:rPr lang="en-GB" baseline="0" dirty="0"/>
              <a:t> health systems research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23561-D8A8-4272-879E-ADE3A84E68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Working with the</a:t>
            </a:r>
            <a:r>
              <a:rPr lang="en-GB" baseline="0" dirty="0"/>
              <a:t> media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23561-D8A8-4272-879E-ADE3A84E68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_front_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57213"/>
            <a:ext cx="261143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4"/>
          <p:cNvSpPr>
            <a:spLocks noChangeShapeType="1"/>
          </p:cNvSpPr>
          <p:nvPr userDrawn="1"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0" y="5810250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96875" y="4343400"/>
            <a:ext cx="7262813" cy="922338"/>
          </a:xfrm>
        </p:spPr>
        <p:txBody>
          <a:bodyPr/>
          <a:lstStyle>
            <a:lvl1pPr>
              <a:defRPr sz="2000" b="0">
                <a:latin typeface="Arial Black" pitchFamily="1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-7315200" y="3733800"/>
            <a:ext cx="6400800" cy="1752600"/>
          </a:xfrm>
        </p:spPr>
        <p:txBody>
          <a:bodyPr/>
          <a:lstStyle>
            <a:lvl1pPr>
              <a:defRPr sz="25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04813" y="5213350"/>
            <a:ext cx="4495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DC002E"/>
                </a:solidFill>
              </a:defRPr>
            </a:lvl1pPr>
          </a:lstStyle>
          <a:p>
            <a:pPr>
              <a:defRPr/>
            </a:pPr>
            <a:fld id="{FAE502F4-08B9-46FC-B66B-B7A8D15A10A2}" type="datetime4">
              <a:rPr lang="en-US"/>
              <a:pPr>
                <a:defRPr/>
              </a:pPr>
              <a:t>March 26, 2018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2088" y="609600"/>
            <a:ext cx="2068512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609600"/>
            <a:ext cx="6056313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676400"/>
            <a:ext cx="404812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888" y="1676400"/>
            <a:ext cx="40497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6096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7099300" y="6523038"/>
            <a:ext cx="167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8ABA00D-D4F6-4C54-ABE3-68A1345EC5E5}" type="slidenum">
              <a:rPr lang="en-US" sz="1200">
                <a:solidFill>
                  <a:srgbClr val="DC002E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>
              <a:solidFill>
                <a:srgbClr val="DC002E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352425" y="6538913"/>
            <a:ext cx="3609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rgbClr val="DC002E"/>
                </a:solidFill>
              </a:rPr>
              <a:t>© The Liverpool School of Tropical Medicine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676400"/>
            <a:ext cx="82502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6" name="Line 22"/>
          <p:cNvSpPr>
            <a:spLocks noChangeShapeType="1"/>
          </p:cNvSpPr>
          <p:nvPr userDrawn="1"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0" y="6469063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32" name="Picture 24" descr="LSTM_sm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5888" y="557213"/>
            <a:ext cx="9255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C002E"/>
        </a:buClr>
        <a:buFont typeface="Times" pitchFamily="1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190500" indent="1920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C002E"/>
        </a:buClr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573088" indent="1920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C002E"/>
        </a:buClr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955675" indent="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C002E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330325" indent="1920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1787525" indent="192088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6pPr>
      <a:lvl7pPr marL="2244725" indent="192088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7pPr>
      <a:lvl8pPr marL="2701925" indent="192088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8pPr>
      <a:lvl9pPr marL="3159125" indent="192088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343400"/>
            <a:ext cx="7262813" cy="922338"/>
          </a:xfrm>
        </p:spPr>
        <p:txBody>
          <a:bodyPr>
            <a:noAutofit/>
          </a:bodyPr>
          <a:lstStyle/>
          <a:p>
            <a:pPr marL="342000"/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Capturing the impact of research: lessons from the SHHEP initiative </a:t>
            </a:r>
            <a:r>
              <a:rPr lang="en-GB" sz="4000" dirty="0"/>
              <a:t> </a:t>
            </a: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3528" y="3733800"/>
            <a:ext cx="6077272" cy="17526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en-GB" dirty="0"/>
              <a:t>Dr. Sally Theobald, SHHEP and REBUILD RPC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Raise awareness of research and support attitudinal change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924944"/>
            <a:ext cx="8136904" cy="332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1628800"/>
            <a:ext cx="7776864" cy="1144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0000">
              <a:lnSpc>
                <a:spcPct val="114000"/>
              </a:lnSpc>
              <a:buClr>
                <a:srgbClr val="DC002E"/>
              </a:buClr>
            </a:pPr>
            <a:r>
              <a:rPr lang="en-GB" sz="2000" dirty="0"/>
              <a:t>Extracts from information resources to raise awareness about rape, reduce stigma and inform Makutano Junction viewers about post-rape care services.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the SHHEP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484784"/>
            <a:ext cx="8250237" cy="468741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Investing in communications and research uptake matters...</a:t>
            </a:r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1800" b="0" dirty="0"/>
              <a:t>Undertaking r</a:t>
            </a:r>
            <a:r>
              <a:rPr lang="en-ZA" sz="1800" b="0" dirty="0"/>
              <a:t>eflective assessments of the policy relevance of research evidence, its scope and limitations within a </a:t>
            </a:r>
            <a:r>
              <a:rPr lang="en-ZA" sz="1800" b="0" i="1" dirty="0"/>
              <a:t>particular context </a:t>
            </a:r>
            <a:r>
              <a:rPr lang="en-ZA" sz="1800" b="0" dirty="0"/>
              <a:t>and the ethical implications of communicating the research </a:t>
            </a:r>
            <a:endParaRPr lang="en-GB" sz="1800" b="0" dirty="0"/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1800" b="0" dirty="0"/>
              <a:t>Carrying out </a:t>
            </a:r>
            <a:r>
              <a:rPr lang="en-ZA" sz="1800" b="0" dirty="0"/>
              <a:t>strategic scoping of opportunities and levers for influence through analysis of the policy context, actors and processes, including the political or cultural acceptability of research approaches and findings </a:t>
            </a:r>
            <a:r>
              <a:rPr lang="en-ZA" sz="1800" b="0" i="1" dirty="0"/>
              <a:t>within context and throughout the research cycle  ‘embedded’ </a:t>
            </a:r>
            <a:endParaRPr lang="en-GB" sz="1800" b="0" i="1" dirty="0"/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ZA" sz="1800" b="0" dirty="0"/>
              <a:t>Assessing the nature of the research evidence and consulting with other key actors on how best to frame it in ways that increase local decision makers’ receptivity</a:t>
            </a:r>
            <a:r>
              <a:rPr lang="en-US" sz="1800" b="0" dirty="0"/>
              <a:t>. </a:t>
            </a:r>
            <a:endParaRPr lang="en-GB" sz="1800" b="0" dirty="0"/>
          </a:p>
          <a:p>
            <a:pPr lvl="0">
              <a:lnSpc>
                <a:spcPct val="114000"/>
              </a:lnSpc>
              <a:spcBef>
                <a:spcPts val="0"/>
              </a:spcBef>
            </a:pPr>
            <a:r>
              <a:rPr lang="en-US" sz="1800" b="0" dirty="0"/>
              <a:t>Keeping c</a:t>
            </a:r>
            <a:r>
              <a:rPr lang="en-GB" sz="1800" b="0" dirty="0"/>
              <a:t>communications strategies flexible, innovative, jargon free and relevant to research institutions’ objectives to keep them effective.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800" b="0" dirty="0"/>
              <a:t>Being aware of the broad range of research impacts and multiple approaches to capturing impact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Networking and coalitions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0363" y="1676400"/>
          <a:ext cx="3347541" cy="477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1484784"/>
            <a:ext cx="58326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lnSpc>
                <a:spcPct val="114000"/>
              </a:lnSpc>
              <a:buClr>
                <a:srgbClr val="DC002E"/>
              </a:buClr>
              <a:buFont typeface="Arial" pitchFamily="34" charset="0"/>
              <a:buChar char="•"/>
            </a:pPr>
            <a:r>
              <a:rPr lang="en-GB" sz="2000" dirty="0"/>
              <a:t>Complex approaches</a:t>
            </a:r>
          </a:p>
          <a:p>
            <a:pPr marL="342000" indent="-342000">
              <a:lnSpc>
                <a:spcPct val="114000"/>
              </a:lnSpc>
              <a:buClr>
                <a:srgbClr val="DC002E"/>
              </a:buClr>
              <a:buFont typeface="Arial" pitchFamily="34" charset="0"/>
              <a:buChar char="•"/>
            </a:pPr>
            <a:r>
              <a:rPr lang="en-GB" sz="2000" dirty="0"/>
              <a:t>Different institutions forging partnerships</a:t>
            </a:r>
          </a:p>
          <a:p>
            <a:pPr marL="342000" indent="-342000">
              <a:lnSpc>
                <a:spcPct val="114000"/>
              </a:lnSpc>
              <a:buClr>
                <a:srgbClr val="DC002E"/>
              </a:buClr>
              <a:buFont typeface="Arial" pitchFamily="34" charset="0"/>
              <a:buChar char="•"/>
            </a:pPr>
            <a:r>
              <a:rPr lang="en-GB" sz="2000" dirty="0"/>
              <a:t>Embedded, connected, forging relationships</a:t>
            </a:r>
          </a:p>
          <a:p>
            <a:pPr marL="342000" indent="-342000">
              <a:lnSpc>
                <a:spcPct val="114000"/>
              </a:lnSpc>
              <a:buClr>
                <a:srgbClr val="DC002E"/>
              </a:buClr>
              <a:buFont typeface="Arial" pitchFamily="34" charset="0"/>
              <a:buChar char="•"/>
            </a:pPr>
            <a:r>
              <a:rPr lang="en-GB" sz="2000" dirty="0"/>
              <a:t>Paradigm shift away from dissemination to ongoing partnerships </a:t>
            </a:r>
          </a:p>
          <a:p>
            <a:pPr>
              <a:buClr>
                <a:srgbClr val="DC002E"/>
              </a:buClr>
            </a:pP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3789040"/>
            <a:ext cx="5328592" cy="2197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000" i="1" dirty="0"/>
              <a:t>“If you do [research] in partnership with government they easily accept the findings and take it up. […] if they were our partners from the very beginning of that project then they would easily believe its credible.”</a:t>
            </a:r>
          </a:p>
          <a:p>
            <a:pPr>
              <a:lnSpc>
                <a:spcPct val="114000"/>
              </a:lnSpc>
            </a:pPr>
            <a:r>
              <a:rPr lang="en-GB" sz="2000" dirty="0"/>
              <a:t>(Communications Officer, Kenya)</a:t>
            </a:r>
          </a:p>
        </p:txBody>
      </p:sp>
    </p:spTree>
    <p:extLst>
      <p:ext uri="{BB962C8B-B14F-4D97-AF65-F5344CB8AC3E}">
        <p14:creationId xmlns:p14="http://schemas.microsoft.com/office/powerpoint/2010/main" val="364683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OPPORTUNITIES PROVIDED BY THE REF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Research Exercise Framework – 2013</a:t>
            </a:r>
          </a:p>
          <a:p>
            <a:r>
              <a:rPr lang="en-GB" sz="2800" dirty="0"/>
              <a:t>A  key change from the 2008 Research Assessment Exercise (the predecessor of the REF) is the need to develop case studies on research impact </a:t>
            </a:r>
          </a:p>
          <a:p>
            <a:r>
              <a:rPr lang="en-GB" sz="2800" dirty="0"/>
              <a:t>Debates and discussion - How will impact be measured and assessed</a:t>
            </a:r>
          </a:p>
          <a:p>
            <a:r>
              <a:rPr lang="en-GB" sz="2800" dirty="0"/>
              <a:t>Unintended consequences?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 and skills of research 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9654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en-GB" dirty="0"/>
              <a:t>Diversity in characteristics, actions and organisational approach </a:t>
            </a:r>
          </a:p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en-GB" b="0" i="1" dirty="0"/>
              <a:t>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060848"/>
            <a:ext cx="3960440" cy="3881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None/>
            </a:pPr>
            <a:r>
              <a:rPr lang="en-GB" sz="1800" i="1" dirty="0"/>
              <a:t>‘‘I’m pushy and I think of everything as an opportunity and I don’t shut doors and I keep resisting […] I am always looking for ways [for there to be] something more than just research in a book. Because […] I work a lot with poverty and urban poverty and especially […] in urban slums, I think [in terms] of the rights perspective or the structural inequalities for poor people.” </a:t>
            </a:r>
          </a:p>
          <a:p>
            <a:pPr>
              <a:lnSpc>
                <a:spcPct val="114000"/>
              </a:lnSpc>
              <a:buNone/>
            </a:pPr>
            <a:r>
              <a:rPr lang="en-GB" sz="1800" dirty="0"/>
              <a:t>(Researcher, Bangladesh)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060848"/>
            <a:ext cx="3960440" cy="3223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None/>
            </a:pPr>
            <a:r>
              <a:rPr lang="en-GB" sz="1800" i="1" dirty="0"/>
              <a:t>“You know many good researchers don’t make good advocates. Quite a different skill and I think that's very rarely recognised. A good academic is trained to […] state the […] cautions, the doubts, whereas those are fatal qualities for an advocate who has to simplify, dramatise, exaggerate.”  </a:t>
            </a:r>
          </a:p>
          <a:p>
            <a:pPr>
              <a:lnSpc>
                <a:spcPct val="114000"/>
              </a:lnSpc>
              <a:buNone/>
            </a:pPr>
            <a:r>
              <a:rPr lang="en-GB" sz="1800" dirty="0"/>
              <a:t>(Researcher, UK)</a:t>
            </a:r>
          </a:p>
        </p:txBody>
      </p:sp>
    </p:spTree>
    <p:extLst>
      <p:ext uri="{BB962C8B-B14F-4D97-AF65-F5344CB8AC3E}">
        <p14:creationId xmlns:p14="http://schemas.microsoft.com/office/powerpoint/2010/main" val="157620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SHHEP initiative </a:t>
            </a:r>
          </a:p>
        </p:txBody>
      </p:sp>
      <p:pic>
        <p:nvPicPr>
          <p:cNvPr id="8" name="Picture 7" descr="Description: E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08920"/>
            <a:ext cx="2209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331640" y="2852936"/>
            <a:ext cx="911225" cy="754063"/>
            <a:chOff x="8823" y="4423"/>
            <a:chExt cx="1435" cy="1187"/>
          </a:xfrm>
        </p:grpSpPr>
        <p:sp>
          <p:nvSpPr>
            <p:cNvPr id="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823" y="4423"/>
              <a:ext cx="1435" cy="305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1800" b="1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Verdana"/>
                  <a:ea typeface="Verdana"/>
                  <a:cs typeface="Verdana"/>
                </a:rPr>
                <a:t>ABBA RPC</a:t>
              </a:r>
            </a:p>
          </p:txBody>
        </p:sp>
        <p:pic>
          <p:nvPicPr>
            <p:cNvPr id="11" name="Picture 5" descr="j0346369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80" y="4648"/>
              <a:ext cx="682" cy="962"/>
            </a:xfrm>
            <a:prstGeom prst="rect">
              <a:avLst/>
            </a:prstGeom>
            <a:noFill/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3056"/>
            <a:ext cx="25765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R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005064"/>
            <a:ext cx="2465440" cy="1037371"/>
          </a:xfrm>
          <a:prstGeom prst="rect">
            <a:avLst/>
          </a:prstGeom>
        </p:spPr>
      </p:pic>
      <p:pic>
        <p:nvPicPr>
          <p:cNvPr id="16" name="Picture 15" descr="UKaid small logo CM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1340768"/>
            <a:ext cx="2540716" cy="12367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" y="551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http://www.health-policy-systems.com/supplements/9/S1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Supplement foreword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484784"/>
            <a:ext cx="8250237" cy="4687416"/>
          </a:xfrm>
        </p:spPr>
        <p:txBody>
          <a:bodyPr/>
          <a:lstStyle/>
          <a:p>
            <a:pPr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400" b="0" i="1" dirty="0"/>
              <a:t>The work reported in this supplement provides examples of approaches that have been tried and from which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400" b="0" i="1" dirty="0"/>
              <a:t>other researchers can learn. They demonstrate that getting research into policy and practice is complex, dynamic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400" b="0" i="1" dirty="0"/>
              <a:t>and multi-faceted; and a wide range of context and issue specific conceptual and practical approaches have to be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400" b="0" i="1" dirty="0"/>
              <a:t>used. I hope that the innovative approaches and promising ways forward, presented in these papers, will inspire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400" b="0" i="1" dirty="0"/>
              <a:t>and motivate others.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buNone/>
            </a:pPr>
            <a:endParaRPr lang="en-GB" dirty="0"/>
          </a:p>
          <a:p>
            <a:pPr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2200" dirty="0"/>
              <a:t>Professor Christopher Whitty &amp; Dr Sue Kinn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the special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412776"/>
            <a:ext cx="8250237" cy="4896544"/>
          </a:xfrm>
        </p:spPr>
        <p:txBody>
          <a:bodyPr/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b="0" dirty="0"/>
              <a:t>How do SRH and HIV/AIDS research organisations describe their policy influencing aims, and who are the policy makers they seek to influence?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b="0" dirty="0"/>
              <a:t>What influencing strategies and approaches are used by SRH, HIV and AIDS research organisations and how are these shaped by methodology, context and subject area?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b="0" dirty="0"/>
              <a:t>What are the different ways in which research evidence is strategically framed in order to maximise impact?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b="0" dirty="0"/>
              <a:t>What strategies do research organisations use to track the impact of their work?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200" b="0" dirty="0"/>
              <a:t>From the perspective of research organisations, what models and conceptual frameworks are helpful?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/>
          <a:lstStyle/>
          <a:p>
            <a:pPr eaLnBrk="1" hangingPunct="1"/>
            <a:r>
              <a:rPr lang="en-GB" b="1" dirty="0">
                <a:latin typeface="Arial" charset="0"/>
                <a:cs typeface="Arial" charset="0"/>
              </a:rPr>
              <a:t>Organised into five themes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191000"/>
          </a:xfrm>
        </p:spPr>
        <p:txBody>
          <a:bodyPr/>
          <a:lstStyle/>
          <a:p>
            <a:pPr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140968"/>
            <a:ext cx="8208912" cy="72008"/>
          </a:xfrm>
          <a:prstGeom prst="rect">
            <a:avLst/>
          </a:prstGeom>
          <a:solidFill>
            <a:srgbClr val="9B0F16"/>
          </a:solidFill>
          <a:ln>
            <a:solidFill>
              <a:srgbClr val="9B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/>
          <p:cNvSpPr/>
          <p:nvPr/>
        </p:nvSpPr>
        <p:spPr>
          <a:xfrm>
            <a:off x="971600" y="3068960"/>
            <a:ext cx="288032" cy="288032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9B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/>
          <p:cNvSpPr/>
          <p:nvPr/>
        </p:nvSpPr>
        <p:spPr>
          <a:xfrm>
            <a:off x="5940152" y="3068960"/>
            <a:ext cx="288032" cy="288032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9B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51520" y="220486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Theme</a:t>
            </a:r>
          </a:p>
          <a:p>
            <a:pPr algn="ctr"/>
            <a:r>
              <a:rPr lang="en-GB" sz="2000" dirty="0"/>
              <a:t> 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9712" y="220486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Theme</a:t>
            </a:r>
          </a:p>
          <a:p>
            <a:pPr algn="ctr"/>
            <a:r>
              <a:rPr lang="en-GB" sz="2000" dirty="0"/>
              <a:t>two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3888" y="220486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Theme</a:t>
            </a:r>
          </a:p>
          <a:p>
            <a:pPr algn="ctr"/>
            <a:r>
              <a:rPr lang="en-GB" sz="2000" dirty="0"/>
              <a:t>three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7668344" y="3068960"/>
            <a:ext cx="288032" cy="288032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9B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/>
          <p:cNvSpPr/>
          <p:nvPr/>
        </p:nvSpPr>
        <p:spPr>
          <a:xfrm>
            <a:off x="2555776" y="3068960"/>
            <a:ext cx="288032" cy="288032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9B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292080" y="220486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Theme</a:t>
            </a:r>
          </a:p>
          <a:p>
            <a:pPr algn="ctr"/>
            <a:r>
              <a:rPr lang="en-GB" sz="2000" dirty="0"/>
              <a:t>four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3717032"/>
            <a:ext cx="1656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Theory </a:t>
            </a:r>
          </a:p>
          <a:p>
            <a:pPr algn="ctr"/>
            <a:r>
              <a:rPr lang="en-GB" sz="2000" dirty="0"/>
              <a:t>and </a:t>
            </a:r>
          </a:p>
          <a:p>
            <a:pPr algn="ctr"/>
            <a:r>
              <a:rPr lang="en-GB" sz="2000" dirty="0"/>
              <a:t>practice of research engagement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5696" y="3717032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Applying policy analysis to explore role of research evidence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7864" y="3717032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Strategies </a:t>
            </a:r>
          </a:p>
          <a:p>
            <a:pPr algn="ctr"/>
            <a:r>
              <a:rPr lang="en-GB" sz="2000" dirty="0"/>
              <a:t>and methodologies for </a:t>
            </a:r>
          </a:p>
          <a:p>
            <a:pPr algn="ctr"/>
            <a:r>
              <a:rPr lang="en-GB" sz="2000" dirty="0"/>
              <a:t>engagement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0072" y="3717032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Advocacy and engagement to influence attitudes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4211960" y="3068960"/>
            <a:ext cx="288032" cy="288032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9B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020272" y="220486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Theme </a:t>
            </a:r>
          </a:p>
          <a:p>
            <a:pPr algn="ctr"/>
            <a:r>
              <a:rPr lang="en-GB" sz="2000" dirty="0"/>
              <a:t>five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76256" y="3717032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Institutional approaches to intersectoral engagement for action and strengthening communications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on research to policy fast growing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628800"/>
          <a:ext cx="5148063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1556792"/>
            <a:ext cx="3672408" cy="4021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buNone/>
            </a:pPr>
            <a:r>
              <a:rPr lang="en-GB" sz="2000" dirty="0"/>
              <a:t>Less common is reflection from researchers or</a:t>
            </a:r>
          </a:p>
          <a:p>
            <a:pPr>
              <a:lnSpc>
                <a:spcPct val="114000"/>
              </a:lnSpc>
              <a:buNone/>
            </a:pPr>
            <a:r>
              <a:rPr lang="en-GB" sz="2000" dirty="0"/>
              <a:t>research-funding organisations themselves about the</a:t>
            </a:r>
          </a:p>
          <a:p>
            <a:pPr>
              <a:lnSpc>
                <a:spcPct val="114000"/>
              </a:lnSpc>
              <a:buNone/>
            </a:pPr>
            <a:r>
              <a:rPr lang="en-GB" sz="2000" dirty="0"/>
              <a:t>ideal roles of research organisations, about the compatibility between research and communications objectives, and about some of the tensions and challenges involved in policy influencing.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/>
          <a:lstStyle/>
          <a:p>
            <a:pPr eaLnBrk="1" hangingPunct="1"/>
            <a:r>
              <a:rPr lang="en-GB" b="1" dirty="0">
                <a:latin typeface="Arial" charset="0"/>
                <a:cs typeface="Arial" charset="0"/>
              </a:rPr>
              <a:t>Categorising research impact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191000"/>
          </a:xfrm>
        </p:spPr>
        <p:txBody>
          <a:bodyPr/>
          <a:lstStyle/>
          <a:p>
            <a:pPr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140968"/>
            <a:ext cx="8208912" cy="72008"/>
          </a:xfrm>
          <a:prstGeom prst="rect">
            <a:avLst/>
          </a:prstGeom>
          <a:solidFill>
            <a:srgbClr val="9B0F16"/>
          </a:solidFill>
          <a:ln>
            <a:solidFill>
              <a:srgbClr val="9B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/>
          <p:cNvSpPr/>
          <p:nvPr/>
        </p:nvSpPr>
        <p:spPr>
          <a:xfrm>
            <a:off x="1547664" y="3068960"/>
            <a:ext cx="288032" cy="288032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9B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/>
          <p:cNvSpPr/>
          <p:nvPr/>
        </p:nvSpPr>
        <p:spPr>
          <a:xfrm>
            <a:off x="5292080" y="3068960"/>
            <a:ext cx="288032" cy="288032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9B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27584" y="21328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Discursive changes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1800" y="21328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Content changes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008" y="213285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Procedural changes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7164288" y="3068960"/>
            <a:ext cx="288032" cy="288032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9B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/>
          <p:cNvSpPr/>
          <p:nvPr/>
        </p:nvSpPr>
        <p:spPr>
          <a:xfrm>
            <a:off x="3419872" y="3068960"/>
            <a:ext cx="288032" cy="288032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9B0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516216" y="213285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Behavioural changes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371703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Change discourse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1800" y="3717032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Change </a:t>
            </a:r>
          </a:p>
          <a:p>
            <a:pPr algn="ctr"/>
            <a:r>
              <a:rPr lang="en-GB" sz="2000" dirty="0"/>
              <a:t>laws / policies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7984" y="3717032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Change how stakeholders analyse their data on service delivery or GL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16216" y="3717032"/>
            <a:ext cx="1728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Raised awareness, attitudinal, building national capacity for research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528" y="148478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Young and Mendizabal model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discourse</a:t>
            </a:r>
          </a:p>
        </p:txBody>
      </p:sp>
      <p:pic>
        <p:nvPicPr>
          <p:cNvPr id="4" name="Picture 3" descr="br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452320" cy="4904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guidelines/develop new guidelines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592637" cy="482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6206</TotalTime>
  <Words>930</Words>
  <Application>Microsoft Office PowerPoint</Application>
  <PresentationFormat>On-screen Show (4:3)</PresentationFormat>
  <Paragraphs>120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Times</vt:lpstr>
      <vt:lpstr>Verdana</vt:lpstr>
      <vt:lpstr>ヒラギノ角ゴ Pro W3</vt:lpstr>
      <vt:lpstr>Blank Presentation</vt:lpstr>
      <vt:lpstr>                            Capturing the impact of research: lessons from the SHHEP initiative    </vt:lpstr>
      <vt:lpstr>The SHHEP initiative </vt:lpstr>
      <vt:lpstr>Supplement foreword </vt:lpstr>
      <vt:lpstr>Questions for the special issue</vt:lpstr>
      <vt:lpstr>Organised into five themes</vt:lpstr>
      <vt:lpstr>Literature on research to policy fast growing </vt:lpstr>
      <vt:lpstr>Categorising research impact</vt:lpstr>
      <vt:lpstr>Change discourse</vt:lpstr>
      <vt:lpstr>Change guidelines/develop new guidelines</vt:lpstr>
      <vt:lpstr>Raise awareness of research and support attitudinal change</vt:lpstr>
      <vt:lpstr>Learning from the SHHEP process </vt:lpstr>
      <vt:lpstr>Networking and coalitions</vt:lpstr>
      <vt:lpstr>NEW OPPORTUNITIES PROVIDED BY THE REF</vt:lpstr>
      <vt:lpstr>Position and skills of research actors</vt:lpstr>
    </vt:vector>
  </TitlesOfParts>
  <Company>Forepoint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Ridley</dc:creator>
  <cp:lastModifiedBy>Shabier, Mohammed</cp:lastModifiedBy>
  <cp:revision>142</cp:revision>
  <dcterms:created xsi:type="dcterms:W3CDTF">2007-07-02T13:20:20Z</dcterms:created>
  <dcterms:modified xsi:type="dcterms:W3CDTF">2018-03-26T08:12:23Z</dcterms:modified>
</cp:coreProperties>
</file>