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0" r:id="rId1"/>
  </p:sldMasterIdLst>
  <p:notesMasterIdLst>
    <p:notesMasterId r:id="rId5"/>
  </p:notesMasterIdLst>
  <p:handoutMasterIdLst>
    <p:handoutMasterId r:id="rId6"/>
  </p:handoutMasterIdLst>
  <p:sldIdLst>
    <p:sldId id="271" r:id="rId2"/>
    <p:sldId id="274" r:id="rId3"/>
    <p:sldId id="273" r:id="rId4"/>
  </p:sldIdLst>
  <p:sldSz cx="9144000" cy="6858000" type="screen4x3"/>
  <p:notesSz cx="666273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64000" autoAdjust="0"/>
  </p:normalViewPr>
  <p:slideViewPr>
    <p:cSldViewPr>
      <p:cViewPr varScale="1">
        <p:scale>
          <a:sx n="51" d="100"/>
          <a:sy n="51" d="100"/>
        </p:scale>
        <p:origin x="13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7913" cy="495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3270" y="1"/>
            <a:ext cx="2887913" cy="495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D622D-D854-4E5C-8617-12F0FF6FE72C}" type="datetimeFigureOut">
              <a:rPr lang="en-GB" smtClean="0"/>
              <a:t>22/03/2018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828"/>
            <a:ext cx="2887913" cy="497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3270" y="9427828"/>
            <a:ext cx="2887913" cy="497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35EE8-C134-4499-9D94-70687DE90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136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87706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77" y="1"/>
            <a:ext cx="2887706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274" y="4715153"/>
            <a:ext cx="5330190" cy="446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717"/>
            <a:ext cx="2887706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77" y="9428717"/>
            <a:ext cx="2887706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A9EBF77-C49B-4A5C-9311-9EFE3058393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1308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9EBF77-C49B-4A5C-9311-9EFE30583930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008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9EBF77-C49B-4A5C-9311-9EFE30583930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7694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9EBF77-C49B-4A5C-9311-9EFE30583930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093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985DE911-36C4-4D7B-9CE6-3417A11ED6D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65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B8EE96E-FB24-4726-971F-A9635399DF1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615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2900" y="1438275"/>
            <a:ext cx="2122488" cy="4429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1438275"/>
            <a:ext cx="6216650" cy="4429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C3E7725-6731-4664-90A5-56CD49B9A02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37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7EF5E512-69F0-4083-BCC5-06898CCBC9A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269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D5C4C80B-872D-41AB-B4E3-D9F97AC8CE1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10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2159000"/>
            <a:ext cx="4151313" cy="370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7563" y="2159000"/>
            <a:ext cx="4152900" cy="370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FC579959-9A86-470C-8A0C-48201508699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120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7DF3B096-33D6-491D-B321-925CED8C14E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177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BB73DC29-98CC-4EC7-936F-0FA93290EBE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8DF703D-5DAF-4C3B-BEC9-393DB5AA51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26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D6B76DD1-3223-48C5-AEFE-A98C9DB036F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44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DF54DE0F-1B79-4C50-8A0F-A153B08EDE4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64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1438275"/>
            <a:ext cx="8456613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2159000"/>
            <a:ext cx="8456613" cy="370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77000"/>
            <a:ext cx="21336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90070DFC-4A1A-44FC-8F71-F5C8F6A5B2C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0" y="6323013"/>
            <a:ext cx="9144000" cy="1587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0" y="989013"/>
            <a:ext cx="9144000" cy="1587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dirty="0"/>
          </a:p>
        </p:txBody>
      </p:sp>
      <p:grpSp>
        <p:nvGrpSpPr>
          <p:cNvPr id="1031" name="Group 12"/>
          <p:cNvGrpSpPr>
            <a:grpSpLocks/>
          </p:cNvGrpSpPr>
          <p:nvPr/>
        </p:nvGrpSpPr>
        <p:grpSpPr bwMode="auto">
          <a:xfrm>
            <a:off x="179388" y="58738"/>
            <a:ext cx="8964612" cy="865187"/>
            <a:chOff x="113" y="37"/>
            <a:chExt cx="5647" cy="545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4172" y="83"/>
              <a:ext cx="1588" cy="4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33" name="Rectangle 7"/>
            <p:cNvSpPr>
              <a:spLocks noChangeArrowheads="1"/>
            </p:cNvSpPr>
            <p:nvPr/>
          </p:nvSpPr>
          <p:spPr bwMode="auto">
            <a:xfrm>
              <a:off x="113" y="83"/>
              <a:ext cx="1588" cy="4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pic>
          <p:nvPicPr>
            <p:cNvPr id="1034" name="Picture 9" descr="DFID_280_SML_AW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94"/>
              <a:ext cx="590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5" name="Picture 10" descr="UK-AID-Standard-RGB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" y="37"/>
              <a:ext cx="497" cy="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8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8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8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8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8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8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8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84" charset="0"/>
          <a:cs typeface="Arial" charset="0"/>
        </a:defRPr>
      </a:lvl9pPr>
    </p:titleStyle>
    <p:bodyStyle>
      <a:lvl1pPr marL="177800" indent="-1778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6213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987425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3pPr>
      <a:lvl4pPr marL="1344613" indent="-1778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7018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1590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6162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0734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5306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/>
          <p:nvPr/>
        </p:nvCxnSpPr>
        <p:spPr>
          <a:xfrm>
            <a:off x="1714791" y="1129812"/>
            <a:ext cx="0" cy="4625473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38" name="Straight Connector 37"/>
          <p:cNvCxnSpPr/>
          <p:nvPr/>
        </p:nvCxnSpPr>
        <p:spPr>
          <a:xfrm>
            <a:off x="1714791" y="5733256"/>
            <a:ext cx="6601625" cy="0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39" name="TextBox 38"/>
          <p:cNvSpPr txBox="1"/>
          <p:nvPr/>
        </p:nvSpPr>
        <p:spPr>
          <a:xfrm>
            <a:off x="1547664" y="6453336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solidFill>
                  <a:prstClr val="black"/>
                </a:solidFill>
                <a:latin typeface="Calibri"/>
                <a:cs typeface="+mn-cs"/>
              </a:rPr>
              <a:t>METHODS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25202" y="1129810"/>
            <a:ext cx="461665" cy="470506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solidFill>
                  <a:prstClr val="black"/>
                </a:solidFill>
                <a:latin typeface="Calibri"/>
                <a:cs typeface="+mn-cs"/>
              </a:rPr>
              <a:t>SCALE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56034" y="4360459"/>
            <a:ext cx="1089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solidFill>
                  <a:prstClr val="black"/>
                </a:solidFill>
                <a:latin typeface="Calibri"/>
                <a:cs typeface="+mn-cs"/>
              </a:rPr>
              <a:t>MICRO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86629" y="1069292"/>
            <a:ext cx="1089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solidFill>
                  <a:prstClr val="black"/>
                </a:solidFill>
                <a:latin typeface="Calibri"/>
                <a:cs typeface="+mn-cs"/>
              </a:rPr>
              <a:t>MACRO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714791" y="587727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solidFill>
                  <a:prstClr val="black"/>
                </a:solidFill>
                <a:latin typeface="Calibri"/>
                <a:cs typeface="+mn-cs"/>
              </a:rPr>
              <a:t>QUALITATIVE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60232" y="588021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solidFill>
                  <a:prstClr val="black"/>
                </a:solidFill>
                <a:latin typeface="Calibri"/>
                <a:cs typeface="+mn-cs"/>
              </a:rPr>
              <a:t>QUANTITATIVE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129011" y="587727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solidFill>
                  <a:prstClr val="black"/>
                </a:solidFill>
                <a:latin typeface="Calibri"/>
                <a:cs typeface="+mn-cs"/>
              </a:rPr>
              <a:t>MIXED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2051720" y="1438624"/>
            <a:ext cx="1728191" cy="79779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Fragmented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0" dirty="0">
                <a:solidFill>
                  <a:prstClr val="white"/>
                </a:solidFill>
                <a:latin typeface="Calibri"/>
              </a:rPr>
              <a:t>Predominantly </a:t>
            </a: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0" dirty="0">
                <a:solidFill>
                  <a:prstClr val="white"/>
                </a:solidFill>
                <a:latin typeface="Calibri"/>
                <a:cs typeface="+mn-cs"/>
              </a:rPr>
              <a:t>Problem identification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911088" y="3789041"/>
            <a:ext cx="1868824" cy="1512168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Fragmented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Predominantly 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0" dirty="0">
                <a:solidFill>
                  <a:prstClr val="white"/>
                </a:solidFill>
                <a:latin typeface="Calibri"/>
                <a:cs typeface="+mn-cs"/>
              </a:rPr>
              <a:t>Problem identification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6948264" y="4221089"/>
            <a:ext cx="1188132" cy="888286"/>
          </a:xfrm>
          <a:prstGeom prst="roundRect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Inputs Accountability Access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Primary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47664" y="392686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400" b="1" dirty="0">
                <a:solidFill>
                  <a:prstClr val="black"/>
                </a:solidFill>
                <a:latin typeface="Calibri"/>
                <a:cs typeface="+mn-cs"/>
              </a:rPr>
              <a:t>The State of Evidence in Global Education</a:t>
            </a:r>
          </a:p>
        </p:txBody>
      </p:sp>
      <p:sp>
        <p:nvSpPr>
          <p:cNvPr id="50" name="L-Shape 49"/>
          <p:cNvSpPr/>
          <p:nvPr/>
        </p:nvSpPr>
        <p:spPr>
          <a:xfrm rot="16200000" flipH="1" flipV="1">
            <a:off x="3841448" y="1188037"/>
            <a:ext cx="4341422" cy="4320480"/>
          </a:xfrm>
          <a:prstGeom prst="corner">
            <a:avLst>
              <a:gd name="adj1" fmla="val 44034"/>
              <a:gd name="adj2" fmla="val 35153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dash"/>
          </a:ln>
          <a:effectLst/>
        </p:spPr>
        <p:txBody>
          <a:bodyPr vert="vert27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GAP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196441" y="4821956"/>
            <a:ext cx="1518350" cy="1816046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Size of text box represents size of evidence base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Text describes focus of research, Stars represent quality: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*****: high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*: low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3851918" y="2708920"/>
            <a:ext cx="1941482" cy="0"/>
          </a:xfrm>
          <a:prstGeom prst="line">
            <a:avLst/>
          </a:prstGeom>
          <a:noFill/>
          <a:ln w="25400" cap="flat" cmpd="sng" algn="ctr">
            <a:solidFill>
              <a:srgbClr val="F79646"/>
            </a:solidFill>
            <a:prstDash val="dashDot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53" name="5-Point Star 52"/>
          <p:cNvSpPr/>
          <p:nvPr/>
        </p:nvSpPr>
        <p:spPr>
          <a:xfrm>
            <a:off x="5551823" y="2425567"/>
            <a:ext cx="72443" cy="72008"/>
          </a:xfrm>
          <a:prstGeom prst="star5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5-Point Star 53"/>
          <p:cNvSpPr/>
          <p:nvPr/>
        </p:nvSpPr>
        <p:spPr>
          <a:xfrm>
            <a:off x="5763036" y="2417021"/>
            <a:ext cx="72443" cy="72008"/>
          </a:xfrm>
          <a:prstGeom prst="star5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5-Point Star 54"/>
          <p:cNvSpPr/>
          <p:nvPr/>
        </p:nvSpPr>
        <p:spPr>
          <a:xfrm>
            <a:off x="5939715" y="2417021"/>
            <a:ext cx="72443" cy="72008"/>
          </a:xfrm>
          <a:prstGeom prst="star5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5-Point Star 55"/>
          <p:cNvSpPr/>
          <p:nvPr/>
        </p:nvSpPr>
        <p:spPr>
          <a:xfrm>
            <a:off x="6143843" y="2421700"/>
            <a:ext cx="72443" cy="72008"/>
          </a:xfrm>
          <a:prstGeom prst="star5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5-Point Star 56"/>
          <p:cNvSpPr/>
          <p:nvPr/>
        </p:nvSpPr>
        <p:spPr>
          <a:xfrm>
            <a:off x="5355778" y="2425567"/>
            <a:ext cx="72443" cy="72008"/>
          </a:xfrm>
          <a:prstGeom prst="star5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5-Point Star 57"/>
          <p:cNvSpPr/>
          <p:nvPr/>
        </p:nvSpPr>
        <p:spPr>
          <a:xfrm>
            <a:off x="7360754" y="4984564"/>
            <a:ext cx="72443" cy="72008"/>
          </a:xfrm>
          <a:prstGeom prst="star5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5-Point Star 58"/>
          <p:cNvSpPr/>
          <p:nvPr/>
        </p:nvSpPr>
        <p:spPr>
          <a:xfrm>
            <a:off x="7519336" y="4984564"/>
            <a:ext cx="72443" cy="72008"/>
          </a:xfrm>
          <a:prstGeom prst="star5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5-Point Star 59"/>
          <p:cNvSpPr/>
          <p:nvPr/>
        </p:nvSpPr>
        <p:spPr>
          <a:xfrm>
            <a:off x="7667909" y="4984564"/>
            <a:ext cx="72443" cy="72008"/>
          </a:xfrm>
          <a:prstGeom prst="star5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5-Point Star 60"/>
          <p:cNvSpPr/>
          <p:nvPr/>
        </p:nvSpPr>
        <p:spPr>
          <a:xfrm>
            <a:off x="2880695" y="4912556"/>
            <a:ext cx="72443" cy="72008"/>
          </a:xfrm>
          <a:prstGeom prst="star5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5-Point Star 61"/>
          <p:cNvSpPr/>
          <p:nvPr/>
        </p:nvSpPr>
        <p:spPr>
          <a:xfrm>
            <a:off x="2778373" y="2136548"/>
            <a:ext cx="72443" cy="72008"/>
          </a:xfrm>
          <a:prstGeom prst="star5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990465" y="1253958"/>
            <a:ext cx="35650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prstClr val="black"/>
                </a:solidFill>
                <a:latin typeface="Calibri"/>
                <a:cs typeface="+mn-cs"/>
              </a:rPr>
              <a:t>DFID RESEARCH OPPORTUNITY: LEARNING, SCALE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000" b="1" dirty="0">
                <a:solidFill>
                  <a:prstClr val="black"/>
                </a:solidFill>
                <a:latin typeface="Calibri"/>
                <a:cs typeface="+mn-cs"/>
              </a:rPr>
              <a:t>&amp; LEVELS</a:t>
            </a:r>
          </a:p>
        </p:txBody>
      </p:sp>
      <p:sp>
        <p:nvSpPr>
          <p:cNvPr id="68" name="5-Point Star 67"/>
          <p:cNvSpPr/>
          <p:nvPr/>
        </p:nvSpPr>
        <p:spPr>
          <a:xfrm>
            <a:off x="2986136" y="2130352"/>
            <a:ext cx="72443" cy="72008"/>
          </a:xfrm>
          <a:prstGeom prst="star5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01000" y="6577070"/>
            <a:ext cx="1950720" cy="245598"/>
          </a:xfrm>
        </p:spPr>
        <p:txBody>
          <a:bodyPr/>
          <a:lstStyle/>
          <a:p>
            <a:pPr>
              <a:defRPr/>
            </a:pPr>
            <a:fld id="{7EF5E512-69F0-4083-BCC5-06898CCBC9AD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277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7EF5E512-69F0-4083-BCC5-06898CCBC9AD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683" y="1196752"/>
            <a:ext cx="6816757" cy="51125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456613" cy="509588"/>
          </a:xfrm>
        </p:spPr>
        <p:txBody>
          <a:bodyPr/>
          <a:lstStyle/>
          <a:p>
            <a:r>
              <a:rPr lang="en-GB" dirty="0"/>
              <a:t>Education Research Portfolio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07904" y="2852936"/>
            <a:ext cx="122413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b="1" dirty="0">
                <a:solidFill>
                  <a:srgbClr val="C00000"/>
                </a:solidFill>
              </a:rPr>
              <a:t>Delivery</a:t>
            </a:r>
          </a:p>
        </p:txBody>
      </p:sp>
    </p:spTree>
    <p:extLst>
      <p:ext uri="{BB962C8B-B14F-4D97-AF65-F5344CB8AC3E}">
        <p14:creationId xmlns:p14="http://schemas.microsoft.com/office/powerpoint/2010/main" val="386717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196753"/>
            <a:ext cx="8785225" cy="576064"/>
          </a:xfrm>
        </p:spPr>
        <p:txBody>
          <a:bodyPr/>
          <a:lstStyle/>
          <a:p>
            <a:r>
              <a:rPr lang="en-GB" dirty="0"/>
              <a:t>Effective Education Systems: Programme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7EF5E512-69F0-4083-BCC5-06898CCBC9AD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916832"/>
            <a:ext cx="5310799" cy="4084935"/>
          </a:xfrm>
        </p:spPr>
      </p:pic>
    </p:spTree>
    <p:extLst>
      <p:ext uri="{BB962C8B-B14F-4D97-AF65-F5344CB8AC3E}">
        <p14:creationId xmlns:p14="http://schemas.microsoft.com/office/powerpoint/2010/main" val="634883725"/>
      </p:ext>
    </p:extLst>
  </p:cSld>
  <p:clrMapOvr>
    <a:masterClrMapping/>
  </p:clrMapOvr>
</p:sld>
</file>

<file path=ppt/theme/theme1.xml><?xml version="1.0" encoding="utf-8"?>
<a:theme xmlns:a="http://schemas.openxmlformats.org/drawingml/2006/main" name="DFID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3F71"/>
      </a:accent1>
      <a:accent2>
        <a:srgbClr val="2E7B5C"/>
      </a:accent2>
      <a:accent3>
        <a:srgbClr val="FFFFFF"/>
      </a:accent3>
      <a:accent4>
        <a:srgbClr val="000000"/>
      </a:accent4>
      <a:accent5>
        <a:srgbClr val="AAAFBB"/>
      </a:accent5>
      <a:accent6>
        <a:srgbClr val="296F53"/>
      </a:accent6>
      <a:hlink>
        <a:srgbClr val="B7153D"/>
      </a:hlink>
      <a:folHlink>
        <a:srgbClr val="DF5220"/>
      </a:folHlink>
    </a:clrScheme>
    <a:fontScheme name="presentation-gree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-gre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5A81"/>
        </a:accent1>
        <a:accent2>
          <a:srgbClr val="2E7B5C"/>
        </a:accent2>
        <a:accent3>
          <a:srgbClr val="FFFFFF"/>
        </a:accent3>
        <a:accent4>
          <a:srgbClr val="000000"/>
        </a:accent4>
        <a:accent5>
          <a:srgbClr val="AAB5C1"/>
        </a:accent5>
        <a:accent6>
          <a:srgbClr val="296F53"/>
        </a:accent6>
        <a:hlink>
          <a:srgbClr val="B7153D"/>
        </a:hlink>
        <a:folHlink>
          <a:srgbClr val="DF522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gree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5A81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AAB5C1"/>
        </a:accent5>
        <a:accent6>
          <a:srgbClr val="005C5C"/>
        </a:accent6>
        <a:hlink>
          <a:srgbClr val="EE3224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DFID Presentation</Template>
  <TotalTime>840</TotalTime>
  <Words>81</Words>
  <Application>Microsoft Office PowerPoint</Application>
  <PresentationFormat>On-screen Show (4:3)</PresentationFormat>
  <Paragraphs>32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Black</vt:lpstr>
      <vt:lpstr>Calibri</vt:lpstr>
      <vt:lpstr>DFID Presentation</vt:lpstr>
      <vt:lpstr>PowerPoint Presentation</vt:lpstr>
      <vt:lpstr>Education Research Portfolio</vt:lpstr>
      <vt:lpstr>Effective Education Systems: Programme structure</vt:lpstr>
    </vt:vector>
  </TitlesOfParts>
  <Company>DFID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Development Team Presentation for iRAG</dc:title>
  <dc:creator>Beth Scott</dc:creator>
  <cp:lastModifiedBy>Shabier, Mohammed</cp:lastModifiedBy>
  <cp:revision>65</cp:revision>
  <cp:lastPrinted>2013-07-18T10:34:40Z</cp:lastPrinted>
  <dcterms:created xsi:type="dcterms:W3CDTF">2012-09-14T10:10:17Z</dcterms:created>
  <dcterms:modified xsi:type="dcterms:W3CDTF">2018-03-22T08:38:50Z</dcterms:modified>
</cp:coreProperties>
</file>