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50" r:id="rId1"/>
  </p:sldMasterIdLst>
  <p:notesMasterIdLst>
    <p:notesMasterId r:id="rId5"/>
  </p:notesMasterIdLst>
  <p:handoutMasterIdLst>
    <p:handoutMasterId r:id="rId6"/>
  </p:handoutMasterIdLst>
  <p:sldIdLst>
    <p:sldId id="271" r:id="rId2"/>
    <p:sldId id="274" r:id="rId3"/>
    <p:sldId id="273" r:id="rId4"/>
  </p:sldIdLst>
  <p:sldSz cx="9144000" cy="6858000" type="screen4x3"/>
  <p:notesSz cx="6662738" cy="9926638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55" autoAdjust="0"/>
    <p:restoredTop sz="64000" autoAdjust="0"/>
  </p:normalViewPr>
  <p:slideViewPr>
    <p:cSldViewPr>
      <p:cViewPr varScale="1">
        <p:scale>
          <a:sx n="51" d="100"/>
          <a:sy n="51" d="100"/>
        </p:scale>
        <p:origin x="1356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887913" cy="4956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3270" y="1"/>
            <a:ext cx="2887913" cy="4956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4D622D-D854-4E5C-8617-12F0FF6FE72C}" type="datetimeFigureOut">
              <a:rPr lang="en-GB" smtClean="0"/>
              <a:t>22/03/2018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7828"/>
            <a:ext cx="2887913" cy="4972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3270" y="9427828"/>
            <a:ext cx="2887913" cy="4972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135EE8-C134-4499-9D94-70687DE90F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91362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887706" cy="49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3477" y="1"/>
            <a:ext cx="2887706" cy="49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0900" y="744538"/>
            <a:ext cx="4960938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6274" y="4715153"/>
            <a:ext cx="5330190" cy="4466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28717"/>
            <a:ext cx="2887706" cy="49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3477" y="9428717"/>
            <a:ext cx="2887706" cy="49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FA9EBF77-C49B-4A5C-9311-9EFE30583930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7130861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A9EBF77-C49B-4A5C-9311-9EFE30583930}" type="slidenum">
              <a:rPr lang="en-GB" smtClean="0"/>
              <a:pPr>
                <a:defRPr/>
              </a:pPr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990085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A9EBF77-C49B-4A5C-9311-9EFE30583930}" type="slidenum">
              <a:rPr lang="en-GB" smtClean="0"/>
              <a:pPr>
                <a:defRPr/>
              </a:pPr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776940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A9EBF77-C49B-4A5C-9311-9EFE30583930}" type="slidenum">
              <a:rPr lang="en-GB" smtClean="0"/>
              <a:pPr>
                <a:defRPr/>
              </a:pPr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310931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Slide </a:t>
            </a:r>
            <a:fld id="{985DE911-36C4-4D7B-9CE6-3417A11ED6DD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556509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Slide </a:t>
            </a:r>
            <a:fld id="{2B8EE96E-FB24-4726-971F-A9635399DF18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456154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92900" y="1438275"/>
            <a:ext cx="2122488" cy="44291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23850" y="1438275"/>
            <a:ext cx="6216650" cy="4429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Slide </a:t>
            </a:r>
            <a:fld id="{1C3E7725-6731-4664-90A5-56CD49B9A02F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263726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Slide </a:t>
            </a:r>
            <a:fld id="{7EF5E512-69F0-4083-BCC5-06898CCBC9AD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892690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Slide </a:t>
            </a:r>
            <a:fld id="{D5C4C80B-872D-41AB-B4E3-D9F97AC8CE15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71024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3850" y="2159000"/>
            <a:ext cx="4151313" cy="3708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7563" y="2159000"/>
            <a:ext cx="4152900" cy="3708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Slide </a:t>
            </a:r>
            <a:fld id="{FC579959-9A86-470C-8A0C-48201508699D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131200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Slide </a:t>
            </a:r>
            <a:fld id="{7DF3B096-33D6-491D-B321-925CED8C14E3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621770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Slide </a:t>
            </a:r>
            <a:fld id="{BB73DC29-98CC-4EC7-936F-0FA93290EBE5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493019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Slide </a:t>
            </a:r>
            <a:fld id="{28DF703D-5DAF-4C3B-BEC9-393DB5AA51E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092667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Slide </a:t>
            </a:r>
            <a:fld id="{D6B76DD1-3223-48C5-AEFE-A98C9DB036F3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164451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  <a:endParaRPr lang="en-GB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Slide </a:t>
            </a:r>
            <a:fld id="{DF54DE0F-1B79-4C50-8A0F-A153B08EDE4E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016406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58775" y="1438275"/>
            <a:ext cx="8456613" cy="509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3850" y="2159000"/>
            <a:ext cx="8456613" cy="370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04800" y="6477000"/>
            <a:ext cx="2133600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1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r>
              <a:rPr lang="en-GB" dirty="0"/>
              <a:t>Slide </a:t>
            </a:r>
            <a:fld id="{90070DFC-4A1A-44FC-8F71-F5C8F6A5B2C0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1029" name="Text Box 5"/>
          <p:cNvSpPr txBox="1">
            <a:spLocks noChangeArrowheads="1"/>
          </p:cNvSpPr>
          <p:nvPr/>
        </p:nvSpPr>
        <p:spPr bwMode="auto">
          <a:xfrm>
            <a:off x="0" y="6323013"/>
            <a:ext cx="9144000" cy="1587"/>
          </a:xfrm>
          <a:prstGeom prst="rect">
            <a:avLst/>
          </a:prstGeom>
          <a:noFill/>
          <a:ln w="25400">
            <a:solidFill>
              <a:schemeClr val="accent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endParaRPr lang="en-US" dirty="0"/>
          </a:p>
        </p:txBody>
      </p:sp>
      <p:sp>
        <p:nvSpPr>
          <p:cNvPr id="1030" name="Text Box 6"/>
          <p:cNvSpPr txBox="1">
            <a:spLocks noChangeArrowheads="1"/>
          </p:cNvSpPr>
          <p:nvPr/>
        </p:nvSpPr>
        <p:spPr bwMode="auto">
          <a:xfrm>
            <a:off x="0" y="989013"/>
            <a:ext cx="9144000" cy="1587"/>
          </a:xfrm>
          <a:prstGeom prst="rect">
            <a:avLst/>
          </a:prstGeom>
          <a:noFill/>
          <a:ln w="25400">
            <a:solidFill>
              <a:schemeClr val="accent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endParaRPr lang="en-US" dirty="0"/>
          </a:p>
        </p:txBody>
      </p:sp>
      <p:grpSp>
        <p:nvGrpSpPr>
          <p:cNvPr id="1031" name="Group 12"/>
          <p:cNvGrpSpPr>
            <a:grpSpLocks/>
          </p:cNvGrpSpPr>
          <p:nvPr/>
        </p:nvGrpSpPr>
        <p:grpSpPr bwMode="auto">
          <a:xfrm>
            <a:off x="179388" y="58738"/>
            <a:ext cx="8964612" cy="865187"/>
            <a:chOff x="113" y="37"/>
            <a:chExt cx="5647" cy="545"/>
          </a:xfrm>
        </p:grpSpPr>
        <p:sp>
          <p:nvSpPr>
            <p:cNvPr id="1032" name="Rectangle 8"/>
            <p:cNvSpPr>
              <a:spLocks noChangeArrowheads="1"/>
            </p:cNvSpPr>
            <p:nvPr/>
          </p:nvSpPr>
          <p:spPr bwMode="auto">
            <a:xfrm>
              <a:off x="4172" y="83"/>
              <a:ext cx="1588" cy="49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033" name="Rectangle 7"/>
            <p:cNvSpPr>
              <a:spLocks noChangeArrowheads="1"/>
            </p:cNvSpPr>
            <p:nvPr/>
          </p:nvSpPr>
          <p:spPr bwMode="auto">
            <a:xfrm>
              <a:off x="113" y="83"/>
              <a:ext cx="1588" cy="49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pic>
          <p:nvPicPr>
            <p:cNvPr id="1034" name="Picture 9" descr="DFID_280_SML_AW"/>
            <p:cNvPicPr>
              <a:picLocks noChangeAspect="1" noChangeArrowheads="1"/>
            </p:cNvPicPr>
            <p:nvPr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8" y="94"/>
              <a:ext cx="590" cy="4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35" name="Picture 10" descr="UK-AID-Standard-RGB"/>
            <p:cNvPicPr>
              <a:picLocks noChangeAspect="1" noChangeArrowheads="1"/>
            </p:cNvPicPr>
            <p:nvPr/>
          </p:nvPicPr>
          <p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82" y="37"/>
              <a:ext cx="497" cy="5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 Black" pitchFamily="84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 Black" pitchFamily="84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 Black" pitchFamily="84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 Black" pitchFamily="84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 Black" pitchFamily="84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 Black" pitchFamily="84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 Black" pitchFamily="84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 Black" pitchFamily="84" charset="0"/>
          <a:cs typeface="Arial" charset="0"/>
        </a:defRPr>
      </a:lvl9pPr>
    </p:titleStyle>
    <p:bodyStyle>
      <a:lvl1pPr marL="177800" indent="-1778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533400" indent="-176213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2pPr>
      <a:lvl3pPr marL="987425" indent="-1778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chemeClr val="tx1"/>
          </a:solidFill>
          <a:latin typeface="+mn-lt"/>
          <a:cs typeface="+mn-cs"/>
        </a:defRPr>
      </a:lvl3pPr>
      <a:lvl4pPr marL="1344613" indent="-1778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1701800" indent="-1778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chemeClr val="tx1"/>
          </a:solidFill>
          <a:latin typeface="+mn-lt"/>
          <a:cs typeface="+mn-cs"/>
        </a:defRPr>
      </a:lvl5pPr>
      <a:lvl6pPr marL="2159000" indent="-1778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chemeClr val="tx1"/>
          </a:solidFill>
          <a:latin typeface="+mn-lt"/>
          <a:cs typeface="+mn-cs"/>
        </a:defRPr>
      </a:lvl6pPr>
      <a:lvl7pPr marL="2616200" indent="-1778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chemeClr val="tx1"/>
          </a:solidFill>
          <a:latin typeface="+mn-lt"/>
          <a:cs typeface="+mn-cs"/>
        </a:defRPr>
      </a:lvl7pPr>
      <a:lvl8pPr marL="3073400" indent="-1778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chemeClr val="tx1"/>
          </a:solidFill>
          <a:latin typeface="+mn-lt"/>
          <a:cs typeface="+mn-cs"/>
        </a:defRPr>
      </a:lvl8pPr>
      <a:lvl9pPr marL="3530600" indent="-1778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7" name="Straight Connector 36"/>
          <p:cNvCxnSpPr/>
          <p:nvPr/>
        </p:nvCxnSpPr>
        <p:spPr>
          <a:xfrm>
            <a:off x="1714791" y="1129812"/>
            <a:ext cx="0" cy="4625473"/>
          </a:xfrm>
          <a:prstGeom prst="line">
            <a:avLst/>
          </a:prstGeom>
          <a:noFill/>
          <a:ln w="38100" cap="flat" cmpd="sng" algn="ctr">
            <a:solidFill>
              <a:srgbClr val="4F81BD"/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</p:cxnSp>
      <p:cxnSp>
        <p:nvCxnSpPr>
          <p:cNvPr id="38" name="Straight Connector 37"/>
          <p:cNvCxnSpPr/>
          <p:nvPr/>
        </p:nvCxnSpPr>
        <p:spPr>
          <a:xfrm>
            <a:off x="1714791" y="5733256"/>
            <a:ext cx="6601625" cy="0"/>
          </a:xfrm>
          <a:prstGeom prst="line">
            <a:avLst/>
          </a:prstGeom>
          <a:noFill/>
          <a:ln w="38100" cap="flat" cmpd="sng" algn="ctr">
            <a:solidFill>
              <a:srgbClr val="4F81BD"/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</p:cxnSp>
      <p:sp>
        <p:nvSpPr>
          <p:cNvPr id="39" name="TextBox 38"/>
          <p:cNvSpPr txBox="1"/>
          <p:nvPr/>
        </p:nvSpPr>
        <p:spPr>
          <a:xfrm>
            <a:off x="1547664" y="6453336"/>
            <a:ext cx="6768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GB" b="1" dirty="0">
                <a:solidFill>
                  <a:prstClr val="black"/>
                </a:solidFill>
                <a:latin typeface="Calibri"/>
                <a:cs typeface="+mn-cs"/>
              </a:rPr>
              <a:t>METHODS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525202" y="1129810"/>
            <a:ext cx="461665" cy="4705069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GB" b="1" dirty="0">
                <a:solidFill>
                  <a:prstClr val="black"/>
                </a:solidFill>
                <a:latin typeface="Calibri"/>
                <a:cs typeface="+mn-cs"/>
              </a:rPr>
              <a:t>SCALE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756034" y="4360459"/>
            <a:ext cx="10891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GB" b="1" dirty="0">
                <a:solidFill>
                  <a:prstClr val="black"/>
                </a:solidFill>
                <a:latin typeface="Calibri"/>
                <a:cs typeface="+mn-cs"/>
              </a:rPr>
              <a:t>MICRO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786629" y="1069292"/>
            <a:ext cx="10891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GB" b="1" dirty="0">
                <a:solidFill>
                  <a:prstClr val="black"/>
                </a:solidFill>
                <a:latin typeface="Calibri"/>
                <a:cs typeface="+mn-cs"/>
              </a:rPr>
              <a:t>MACRO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1714791" y="5877272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GB" b="1" dirty="0">
                <a:solidFill>
                  <a:prstClr val="black"/>
                </a:solidFill>
                <a:latin typeface="Calibri"/>
                <a:cs typeface="+mn-cs"/>
              </a:rPr>
              <a:t>QUALITATIVE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6660232" y="5880217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GB" b="1" dirty="0">
                <a:solidFill>
                  <a:prstClr val="black"/>
                </a:solidFill>
                <a:latin typeface="Calibri"/>
                <a:cs typeface="+mn-cs"/>
              </a:rPr>
              <a:t>QUANTITATIVE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4129011" y="5877272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GB" b="1" dirty="0">
                <a:solidFill>
                  <a:prstClr val="black"/>
                </a:solidFill>
                <a:latin typeface="Calibri"/>
                <a:cs typeface="+mn-cs"/>
              </a:rPr>
              <a:t>MIXED</a:t>
            </a:r>
          </a:p>
        </p:txBody>
      </p:sp>
      <p:sp>
        <p:nvSpPr>
          <p:cNvPr id="46" name="Rounded Rectangle 45"/>
          <p:cNvSpPr/>
          <p:nvPr/>
        </p:nvSpPr>
        <p:spPr>
          <a:xfrm>
            <a:off x="2051720" y="1438624"/>
            <a:ext cx="1728191" cy="797790"/>
          </a:xfrm>
          <a:prstGeom prst="roundRect">
            <a:avLst/>
          </a:prstGeom>
          <a:solidFill>
            <a:srgbClr val="C0504D"/>
          </a:solidFill>
          <a:ln w="25400" cap="flat" cmpd="sng" algn="ctr">
            <a:solidFill>
              <a:srgbClr val="C0504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Fragmented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kern="0" dirty="0">
                <a:solidFill>
                  <a:prstClr val="white"/>
                </a:solidFill>
                <a:latin typeface="Calibri"/>
              </a:rPr>
              <a:t>Predominantly </a:t>
            </a:r>
            <a:r>
              <a:rPr kumimoji="0" lang="en-GB" sz="12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Primary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kern="0" dirty="0">
                <a:solidFill>
                  <a:prstClr val="white"/>
                </a:solidFill>
                <a:latin typeface="Calibri"/>
                <a:cs typeface="+mn-cs"/>
              </a:rPr>
              <a:t>Problem identification</a:t>
            </a:r>
            <a:endParaRPr kumimoji="0" lang="en-GB" sz="12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7" name="Rounded Rectangle 46"/>
          <p:cNvSpPr/>
          <p:nvPr/>
        </p:nvSpPr>
        <p:spPr>
          <a:xfrm>
            <a:off x="1911088" y="3789041"/>
            <a:ext cx="1868824" cy="1512168"/>
          </a:xfrm>
          <a:prstGeom prst="roundRect">
            <a:avLst/>
          </a:prstGeom>
          <a:solidFill>
            <a:srgbClr val="C0504D"/>
          </a:solidFill>
          <a:ln w="25400" cap="flat" cmpd="sng" algn="ctr">
            <a:solidFill>
              <a:srgbClr val="C0504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Fragmented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Predominantly Primary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kern="0" dirty="0">
                <a:solidFill>
                  <a:prstClr val="white"/>
                </a:solidFill>
                <a:latin typeface="Calibri"/>
                <a:cs typeface="+mn-cs"/>
              </a:rPr>
              <a:t>Problem identification</a:t>
            </a:r>
            <a:endParaRPr kumimoji="0" lang="en-GB" sz="12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8" name="Rounded Rectangle 47"/>
          <p:cNvSpPr/>
          <p:nvPr/>
        </p:nvSpPr>
        <p:spPr>
          <a:xfrm>
            <a:off x="6948264" y="4221089"/>
            <a:ext cx="1188132" cy="888286"/>
          </a:xfrm>
          <a:prstGeom prst="roundRect">
            <a:avLst/>
          </a:prstGeom>
          <a:solidFill>
            <a:srgbClr val="9BBB59"/>
          </a:solidFill>
          <a:ln w="25400" cap="flat" cmpd="sng" algn="ctr">
            <a:solidFill>
              <a:srgbClr val="9BBB59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Inputs Accountability Access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Primary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4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1547664" y="392686"/>
            <a:ext cx="69847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GB" sz="2400" b="1" dirty="0">
                <a:solidFill>
                  <a:prstClr val="black"/>
                </a:solidFill>
                <a:latin typeface="Calibri"/>
                <a:cs typeface="+mn-cs"/>
              </a:rPr>
              <a:t>The State of Evidence in Global Education</a:t>
            </a:r>
          </a:p>
        </p:txBody>
      </p:sp>
      <p:sp>
        <p:nvSpPr>
          <p:cNvPr id="50" name="L-Shape 49"/>
          <p:cNvSpPr/>
          <p:nvPr/>
        </p:nvSpPr>
        <p:spPr>
          <a:xfrm rot="16200000" flipH="1" flipV="1">
            <a:off x="3841448" y="1188037"/>
            <a:ext cx="4341422" cy="4320480"/>
          </a:xfrm>
          <a:prstGeom prst="corner">
            <a:avLst>
              <a:gd name="adj1" fmla="val 44034"/>
              <a:gd name="adj2" fmla="val 35153"/>
            </a:avLst>
          </a:prstGeom>
          <a:solidFill>
            <a:sysClr val="window" lastClr="FFFFFF"/>
          </a:solidFill>
          <a:ln w="25400" cap="flat" cmpd="sng" algn="ctr">
            <a:solidFill>
              <a:srgbClr val="F79646"/>
            </a:solidFill>
            <a:prstDash val="dash"/>
          </a:ln>
          <a:effectLst/>
        </p:spPr>
        <p:txBody>
          <a:bodyPr vert="vert27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RESEARCH GAP</a:t>
            </a:r>
          </a:p>
        </p:txBody>
      </p:sp>
      <p:sp>
        <p:nvSpPr>
          <p:cNvPr id="51" name="Rounded Rectangle 50"/>
          <p:cNvSpPr/>
          <p:nvPr/>
        </p:nvSpPr>
        <p:spPr>
          <a:xfrm>
            <a:off x="196441" y="4821956"/>
            <a:ext cx="1518350" cy="1816046"/>
          </a:xfrm>
          <a:prstGeom prst="roundRect">
            <a:avLst/>
          </a:prstGeom>
          <a:solidFill>
            <a:sysClr val="window" lastClr="FFFFFF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Size of text box represents size of evidence base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Text describes focus of research, Stars represent quality:</a:t>
            </a:r>
          </a:p>
          <a:p>
            <a:pPr marL="171450" marR="0" lvl="0" indent="-1714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*****: high</a:t>
            </a:r>
          </a:p>
          <a:p>
            <a:pPr marL="171450" marR="0" lvl="0" indent="-1714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*: low</a:t>
            </a:r>
          </a:p>
        </p:txBody>
      </p:sp>
      <p:cxnSp>
        <p:nvCxnSpPr>
          <p:cNvPr id="52" name="Straight Connector 51"/>
          <p:cNvCxnSpPr/>
          <p:nvPr/>
        </p:nvCxnSpPr>
        <p:spPr>
          <a:xfrm>
            <a:off x="3851918" y="2708920"/>
            <a:ext cx="1941482" cy="0"/>
          </a:xfrm>
          <a:prstGeom prst="line">
            <a:avLst/>
          </a:prstGeom>
          <a:noFill/>
          <a:ln w="25400" cap="flat" cmpd="sng" algn="ctr">
            <a:solidFill>
              <a:srgbClr val="F79646"/>
            </a:solidFill>
            <a:prstDash val="dashDot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sp>
        <p:nvSpPr>
          <p:cNvPr id="53" name="5-Point Star 52"/>
          <p:cNvSpPr/>
          <p:nvPr/>
        </p:nvSpPr>
        <p:spPr>
          <a:xfrm>
            <a:off x="5551823" y="2425567"/>
            <a:ext cx="72443" cy="72008"/>
          </a:xfrm>
          <a:prstGeom prst="star5">
            <a:avLst/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4" name="5-Point Star 53"/>
          <p:cNvSpPr/>
          <p:nvPr/>
        </p:nvSpPr>
        <p:spPr>
          <a:xfrm>
            <a:off x="5763036" y="2417021"/>
            <a:ext cx="72443" cy="72008"/>
          </a:xfrm>
          <a:prstGeom prst="star5">
            <a:avLst/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5" name="5-Point Star 54"/>
          <p:cNvSpPr/>
          <p:nvPr/>
        </p:nvSpPr>
        <p:spPr>
          <a:xfrm>
            <a:off x="5939715" y="2417021"/>
            <a:ext cx="72443" cy="72008"/>
          </a:xfrm>
          <a:prstGeom prst="star5">
            <a:avLst/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6" name="5-Point Star 55"/>
          <p:cNvSpPr/>
          <p:nvPr/>
        </p:nvSpPr>
        <p:spPr>
          <a:xfrm>
            <a:off x="6143843" y="2421700"/>
            <a:ext cx="72443" cy="72008"/>
          </a:xfrm>
          <a:prstGeom prst="star5">
            <a:avLst/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7" name="5-Point Star 56"/>
          <p:cNvSpPr/>
          <p:nvPr/>
        </p:nvSpPr>
        <p:spPr>
          <a:xfrm>
            <a:off x="5355778" y="2425567"/>
            <a:ext cx="72443" cy="72008"/>
          </a:xfrm>
          <a:prstGeom prst="star5">
            <a:avLst/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8" name="5-Point Star 57"/>
          <p:cNvSpPr/>
          <p:nvPr/>
        </p:nvSpPr>
        <p:spPr>
          <a:xfrm>
            <a:off x="7360754" y="4984564"/>
            <a:ext cx="72443" cy="72008"/>
          </a:xfrm>
          <a:prstGeom prst="star5">
            <a:avLst/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9" name="5-Point Star 58"/>
          <p:cNvSpPr/>
          <p:nvPr/>
        </p:nvSpPr>
        <p:spPr>
          <a:xfrm>
            <a:off x="7519336" y="4984564"/>
            <a:ext cx="72443" cy="72008"/>
          </a:xfrm>
          <a:prstGeom prst="star5">
            <a:avLst/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0" name="5-Point Star 59"/>
          <p:cNvSpPr/>
          <p:nvPr/>
        </p:nvSpPr>
        <p:spPr>
          <a:xfrm>
            <a:off x="7667909" y="4984564"/>
            <a:ext cx="72443" cy="72008"/>
          </a:xfrm>
          <a:prstGeom prst="star5">
            <a:avLst/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1" name="5-Point Star 60"/>
          <p:cNvSpPr/>
          <p:nvPr/>
        </p:nvSpPr>
        <p:spPr>
          <a:xfrm>
            <a:off x="2880695" y="4912556"/>
            <a:ext cx="72443" cy="72008"/>
          </a:xfrm>
          <a:prstGeom prst="star5">
            <a:avLst/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2" name="5-Point Star 61"/>
          <p:cNvSpPr/>
          <p:nvPr/>
        </p:nvSpPr>
        <p:spPr>
          <a:xfrm>
            <a:off x="2778373" y="2136548"/>
            <a:ext cx="72443" cy="72008"/>
          </a:xfrm>
          <a:prstGeom prst="star5">
            <a:avLst/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3990465" y="1253958"/>
            <a:ext cx="356509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GB" sz="2000" b="1" dirty="0">
                <a:solidFill>
                  <a:prstClr val="black"/>
                </a:solidFill>
                <a:latin typeface="Calibri"/>
                <a:cs typeface="+mn-cs"/>
              </a:rPr>
              <a:t>DFID RESEARCH OPPORTUNITY: LEARNING, SCALE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GB" sz="2000" b="1" dirty="0">
                <a:solidFill>
                  <a:prstClr val="black"/>
                </a:solidFill>
                <a:latin typeface="Calibri"/>
                <a:cs typeface="+mn-cs"/>
              </a:rPr>
              <a:t>&amp; LEVELS</a:t>
            </a:r>
          </a:p>
        </p:txBody>
      </p:sp>
      <p:sp>
        <p:nvSpPr>
          <p:cNvPr id="68" name="5-Point Star 67"/>
          <p:cNvSpPr/>
          <p:nvPr/>
        </p:nvSpPr>
        <p:spPr>
          <a:xfrm>
            <a:off x="2986136" y="2130352"/>
            <a:ext cx="72443" cy="72008"/>
          </a:xfrm>
          <a:prstGeom prst="star5">
            <a:avLst/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>
          <a:xfrm>
            <a:off x="101000" y="6577070"/>
            <a:ext cx="1950720" cy="245598"/>
          </a:xfrm>
        </p:spPr>
        <p:txBody>
          <a:bodyPr/>
          <a:lstStyle/>
          <a:p>
            <a:pPr>
              <a:defRPr/>
            </a:pPr>
            <a:fld id="{7EF5E512-69F0-4083-BCC5-06898CCBC9AD}" type="slidenum">
              <a:rPr lang="en-GB" smtClean="0"/>
              <a:pPr>
                <a:defRPr/>
              </a:pPr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912771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Slide </a:t>
            </a:r>
            <a:fld id="{7EF5E512-69F0-4083-BCC5-06898CCBC9AD}" type="slidenum">
              <a:rPr lang="en-GB" smtClean="0"/>
              <a:pPr>
                <a:defRPr/>
              </a:pPr>
              <a:t>2</a:t>
            </a:fld>
            <a:endParaRPr lang="en-GB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4683" y="1196752"/>
            <a:ext cx="6816757" cy="511256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124744"/>
            <a:ext cx="8456613" cy="509588"/>
          </a:xfrm>
        </p:spPr>
        <p:txBody>
          <a:bodyPr/>
          <a:lstStyle/>
          <a:p>
            <a:r>
              <a:rPr lang="en-GB" dirty="0"/>
              <a:t>Education Research Portfolio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707904" y="2852936"/>
            <a:ext cx="1224136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b="1" dirty="0">
                <a:solidFill>
                  <a:srgbClr val="C00000"/>
                </a:solidFill>
              </a:rPr>
              <a:t>Delivery</a:t>
            </a:r>
          </a:p>
        </p:txBody>
      </p:sp>
    </p:spTree>
    <p:extLst>
      <p:ext uri="{BB962C8B-B14F-4D97-AF65-F5344CB8AC3E}">
        <p14:creationId xmlns:p14="http://schemas.microsoft.com/office/powerpoint/2010/main" val="38671742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8775" y="1196753"/>
            <a:ext cx="8785225" cy="576064"/>
          </a:xfrm>
        </p:spPr>
        <p:txBody>
          <a:bodyPr/>
          <a:lstStyle/>
          <a:p>
            <a:r>
              <a:rPr lang="en-GB" dirty="0"/>
              <a:t>Effective Education Systems: Programme structure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Slide </a:t>
            </a:r>
            <a:fld id="{7EF5E512-69F0-4083-BCC5-06898CCBC9AD}" type="slidenum">
              <a:rPr lang="en-GB" smtClean="0"/>
              <a:pPr>
                <a:defRPr/>
              </a:pPr>
              <a:t>3</a:t>
            </a:fld>
            <a:endParaRPr lang="en-GB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3728" y="1916832"/>
            <a:ext cx="5310799" cy="4084935"/>
          </a:xfrm>
        </p:spPr>
      </p:pic>
    </p:spTree>
    <p:extLst>
      <p:ext uri="{BB962C8B-B14F-4D97-AF65-F5344CB8AC3E}">
        <p14:creationId xmlns:p14="http://schemas.microsoft.com/office/powerpoint/2010/main" val="634883725"/>
      </p:ext>
    </p:extLst>
  </p:cSld>
  <p:clrMapOvr>
    <a:masterClrMapping/>
  </p:clrMapOvr>
</p:sld>
</file>

<file path=ppt/theme/theme1.xml><?xml version="1.0" encoding="utf-8"?>
<a:theme xmlns:a="http://schemas.openxmlformats.org/drawingml/2006/main" name="DFID Presentatio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3F71"/>
      </a:accent1>
      <a:accent2>
        <a:srgbClr val="2E7B5C"/>
      </a:accent2>
      <a:accent3>
        <a:srgbClr val="FFFFFF"/>
      </a:accent3>
      <a:accent4>
        <a:srgbClr val="000000"/>
      </a:accent4>
      <a:accent5>
        <a:srgbClr val="AAAFBB"/>
      </a:accent5>
      <a:accent6>
        <a:srgbClr val="296F53"/>
      </a:accent6>
      <a:hlink>
        <a:srgbClr val="B7153D"/>
      </a:hlink>
      <a:folHlink>
        <a:srgbClr val="DF5220"/>
      </a:folHlink>
    </a:clrScheme>
    <a:fontScheme name="presentation-green">
      <a:majorFont>
        <a:latin typeface="Arial Black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esentation-gree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5A81"/>
        </a:accent1>
        <a:accent2>
          <a:srgbClr val="2E7B5C"/>
        </a:accent2>
        <a:accent3>
          <a:srgbClr val="FFFFFF"/>
        </a:accent3>
        <a:accent4>
          <a:srgbClr val="000000"/>
        </a:accent4>
        <a:accent5>
          <a:srgbClr val="AAB5C1"/>
        </a:accent5>
        <a:accent6>
          <a:srgbClr val="296F53"/>
        </a:accent6>
        <a:hlink>
          <a:srgbClr val="B7153D"/>
        </a:hlink>
        <a:folHlink>
          <a:srgbClr val="DF522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-gree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5A81"/>
        </a:accent1>
        <a:accent2>
          <a:srgbClr val="006666"/>
        </a:accent2>
        <a:accent3>
          <a:srgbClr val="FFFFFF"/>
        </a:accent3>
        <a:accent4>
          <a:srgbClr val="000000"/>
        </a:accent4>
        <a:accent5>
          <a:srgbClr val="AAB5C1"/>
        </a:accent5>
        <a:accent6>
          <a:srgbClr val="005C5C"/>
        </a:accent6>
        <a:hlink>
          <a:srgbClr val="EE3224"/>
        </a:hlink>
        <a:folHlink>
          <a:srgbClr val="FF66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DFID Presentation</Template>
  <TotalTime>840</TotalTime>
  <Words>81</Words>
  <Application>Microsoft Office PowerPoint</Application>
  <PresentationFormat>On-screen Show (4:3)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Arial Black</vt:lpstr>
      <vt:lpstr>Calibri</vt:lpstr>
      <vt:lpstr>DFID Presentation</vt:lpstr>
      <vt:lpstr>PowerPoint Presentation</vt:lpstr>
      <vt:lpstr>Education Research Portfolio</vt:lpstr>
      <vt:lpstr>Effective Education Systems: Programme structure</vt:lpstr>
    </vt:vector>
  </TitlesOfParts>
  <Company>DFID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Human Development Team Presentation for iRAG</dc:title>
  <dc:creator>Beth Scott</dc:creator>
  <cp:lastModifiedBy>Shabier, Mohammed</cp:lastModifiedBy>
  <cp:revision>65</cp:revision>
  <cp:lastPrinted>2013-07-18T10:34:40Z</cp:lastPrinted>
  <dcterms:created xsi:type="dcterms:W3CDTF">2012-09-14T10:10:17Z</dcterms:created>
  <dcterms:modified xsi:type="dcterms:W3CDTF">2018-03-22T08:38:50Z</dcterms:modified>
</cp:coreProperties>
</file>