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86" r:id="rId5"/>
    <p:sldId id="290" r:id="rId6"/>
    <p:sldId id="291" r:id="rId7"/>
    <p:sldId id="283" r:id="rId8"/>
    <p:sldId id="289" r:id="rId9"/>
    <p:sldId id="292" r:id="rId10"/>
    <p:sldId id="293" r:id="rId11"/>
    <p:sldId id="294" r:id="rId12"/>
    <p:sldId id="295" r:id="rId13"/>
    <p:sldId id="296" r:id="rId14"/>
    <p:sldId id="297" r:id="rId1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17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78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726DD-A0E3-4852-9641-B089C2B42E7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80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B6E15-C056-41F0-AE33-BB7EED7EAD8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71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51EFA-5BB8-4E59-8805-B7E6854E41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491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BFFBF-206F-4C9C-B743-221A63E38A1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56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62EFC-EAC8-4E44-B606-65EFE19B95E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991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3C6C-EDE7-40EB-9AA7-ADA06C852EA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15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BAA9E-50D1-482A-BD60-6CC60AEA268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85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FA5C2-EBC6-4E18-8444-929C610D35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00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693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B3256-3371-49F4-B705-317A455652A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6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EDD9C-31D9-4126-94AE-5F6730B7C0B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78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9D10B-B9E9-4CE5-B66B-EA56F2436D8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267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726DD-A0E3-4852-9641-B089C2B42E7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1285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B6E15-C056-41F0-AE33-BB7EED7EAD8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406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51EFA-5BB8-4E59-8805-B7E6854E41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626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BFFBF-206F-4C9C-B743-221A63E38A1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52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62EFC-EAC8-4E44-B606-65EFE19B95E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871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63C6C-EDE7-40EB-9AA7-ADA06C852EA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8475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BAA9E-50D1-482A-BD60-6CC60AEA268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268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FA5C2-EBC6-4E18-8444-929C610D35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1835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B3256-3371-49F4-B705-317A455652A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470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EDD9C-31D9-4126-94AE-5F6730B7C0B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135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9D10B-B9E9-4CE5-B66B-EA56F2436D8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8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09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23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11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1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17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CAEA-1955-476A-B9E9-987CB65947F8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7A46-2C71-4567-9963-701EC1597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28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E15E30-0810-40BC-BFDC-CECB989761BD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4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E15E30-0810-40BC-BFDC-CECB989761BD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3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Methods and Approaches to investigate the UK Education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Sandra McNally,</a:t>
            </a:r>
          </a:p>
          <a:p>
            <a:r>
              <a:rPr lang="en-GB" dirty="0"/>
              <a:t>University of Surrey and </a:t>
            </a:r>
          </a:p>
          <a:p>
            <a:r>
              <a:rPr lang="en-GB" dirty="0"/>
              <a:t>Centre for Economic Performance, London School of Economics</a:t>
            </a:r>
          </a:p>
        </p:txBody>
      </p:sp>
    </p:spTree>
    <p:extLst>
      <p:ext uri="{BB962C8B-B14F-4D97-AF65-F5344CB8AC3E}">
        <p14:creationId xmlns:p14="http://schemas.microsoft.com/office/powerpoint/2010/main" val="3454716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srgbClr val="0070C0"/>
                </a:solidFill>
              </a:rPr>
              <a:t>Instrumental Variable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251176"/>
          </a:xfrm>
        </p:spPr>
        <p:txBody>
          <a:bodyPr/>
          <a:lstStyle/>
          <a:p>
            <a:r>
              <a:rPr lang="en-GB" dirty="0"/>
              <a:t>Trying to find a variable that predicts the outcome variable only via the impact it has on the ‘treatment’ variable.</a:t>
            </a:r>
          </a:p>
          <a:p>
            <a:r>
              <a:rPr lang="en-GB" dirty="0"/>
              <a:t>An example</a:t>
            </a:r>
          </a:p>
          <a:p>
            <a:pPr marL="0" indent="0">
              <a:buNone/>
            </a:pPr>
            <a:r>
              <a:rPr lang="en-GB" dirty="0"/>
              <a:t>Using changes in the minimum school-leaving age to estimate the impact of additional education on future earnings (Harmon and Walker, 1995).</a:t>
            </a:r>
          </a:p>
        </p:txBody>
      </p:sp>
    </p:spTree>
    <p:extLst>
      <p:ext uri="{BB962C8B-B14F-4D97-AF65-F5344CB8AC3E}">
        <p14:creationId xmlns:p14="http://schemas.microsoft.com/office/powerpoint/2010/main" val="2422163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srgbClr val="0070C0"/>
                </a:solidFill>
              </a:rPr>
              <a:t>Regression Discontinuity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112568"/>
          </a:xfrm>
        </p:spPr>
        <p:txBody>
          <a:bodyPr/>
          <a:lstStyle/>
          <a:p>
            <a:r>
              <a:rPr lang="en-GB" dirty="0"/>
              <a:t>Making use of a ‘cut-off’ for eligibility to a programme/policy. Compare the outcomes of people either side of this ‘cut-off’.</a:t>
            </a:r>
          </a:p>
          <a:p>
            <a:r>
              <a:rPr lang="en-GB" dirty="0"/>
              <a:t>An example</a:t>
            </a:r>
          </a:p>
          <a:p>
            <a:pPr marL="0" indent="0">
              <a:buNone/>
            </a:pPr>
            <a:r>
              <a:rPr lang="en-GB" dirty="0"/>
              <a:t>Using administrative cut-offs in school admissions policies to identify the relationship between when children start school and their </a:t>
            </a:r>
            <a:r>
              <a:rPr lang="en-GB"/>
              <a:t>later outcomes. </a:t>
            </a:r>
            <a:r>
              <a:rPr lang="en-GB" dirty="0"/>
              <a:t>Crawford, </a:t>
            </a:r>
            <a:r>
              <a:rPr lang="en-GB" dirty="0" err="1"/>
              <a:t>Dearden</a:t>
            </a:r>
            <a:r>
              <a:rPr lang="en-GB" dirty="0"/>
              <a:t> and Greaves (2013).</a:t>
            </a:r>
          </a:p>
        </p:txBody>
      </p:sp>
    </p:spTree>
    <p:extLst>
      <p:ext uri="{BB962C8B-B14F-4D97-AF65-F5344CB8AC3E}">
        <p14:creationId xmlns:p14="http://schemas.microsoft.com/office/powerpoint/2010/main" val="157234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OLS/Propensity Score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760168"/>
          </a:xfrm>
        </p:spPr>
        <p:txBody>
          <a:bodyPr/>
          <a:lstStyle/>
          <a:p>
            <a:r>
              <a:rPr lang="en-GB" dirty="0"/>
              <a:t>Trying to measure the effect of a ‘treatment’ while controlling for all observable characteristics.</a:t>
            </a:r>
          </a:p>
          <a:p>
            <a:pPr>
              <a:buFont typeface="Arial" charset="0"/>
              <a:buChar char="•"/>
            </a:pPr>
            <a:r>
              <a:rPr lang="en-GB" dirty="0"/>
              <a:t>Example</a:t>
            </a:r>
          </a:p>
          <a:p>
            <a:pPr marL="0" indent="0">
              <a:buNone/>
            </a:pPr>
            <a:r>
              <a:rPr lang="en-GB" dirty="0"/>
              <a:t>Looking at whether the increase in ‘non-native’ English speakers has an influence on the educational attainment of native English speakers (Geay, McNally and </a:t>
            </a:r>
            <a:r>
              <a:rPr lang="en-GB" dirty="0" err="1"/>
              <a:t>Telhaj</a:t>
            </a:r>
            <a:r>
              <a:rPr lang="en-GB" dirty="0"/>
              <a:t>, 2012)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1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Arial" charset="0"/>
              <a:buChar char="•"/>
            </a:pPr>
            <a:r>
              <a:rPr lang="en-GB" dirty="0"/>
              <a:t>Some questions addressed in the CEP Education Programme</a:t>
            </a:r>
          </a:p>
          <a:p>
            <a:pPr>
              <a:buFont typeface="Arial" charset="0"/>
              <a:buChar char="•"/>
            </a:pPr>
            <a:r>
              <a:rPr lang="en-GB" dirty="0"/>
              <a:t>Data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Core methodological issues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87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224136"/>
          </a:xfrm>
        </p:spPr>
        <p:txBody>
          <a:bodyPr/>
          <a:lstStyle/>
          <a:p>
            <a:pPr eaLnBrk="1" hangingPunct="1"/>
            <a:r>
              <a:rPr lang="en-GB" sz="3600" dirty="0">
                <a:solidFill>
                  <a:srgbClr val="0070C0"/>
                </a:solidFill>
              </a:rPr>
              <a:t>Some current themes in the </a:t>
            </a:r>
            <a:br>
              <a:rPr lang="en-GB" sz="3600" dirty="0">
                <a:solidFill>
                  <a:srgbClr val="0070C0"/>
                </a:solidFill>
              </a:rPr>
            </a:br>
            <a:r>
              <a:rPr lang="en-GB" sz="3600" dirty="0">
                <a:solidFill>
                  <a:srgbClr val="0070C0"/>
                </a:solidFill>
              </a:rPr>
              <a:t>CEP Education Research Programme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7"/>
            <a:ext cx="7772400" cy="460791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GB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GB" dirty="0"/>
              <a:t>What works in schools…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dirty="0"/>
              <a:t>Teachers</a:t>
            </a:r>
          </a:p>
          <a:p>
            <a:pPr eaLnBrk="1" hangingPunct="1">
              <a:defRPr/>
            </a:pPr>
            <a:r>
              <a:rPr lang="en-GB" dirty="0">
                <a:solidFill>
                  <a:srgbClr val="000000"/>
                </a:solidFill>
              </a:rPr>
              <a:t>Peers, neighbours and compositional effects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dirty="0"/>
              <a:t>Parental preferences and admissions</a:t>
            </a:r>
          </a:p>
          <a:p>
            <a:pPr eaLnBrk="1" hangingPunct="1">
              <a:defRPr/>
            </a:pPr>
            <a:r>
              <a:rPr lang="en-GB" dirty="0"/>
              <a:t>Higher education in the UK</a:t>
            </a:r>
          </a:p>
        </p:txBody>
      </p:sp>
    </p:spTree>
    <p:extLst>
      <p:ext uri="{BB962C8B-B14F-4D97-AF65-F5344CB8AC3E}">
        <p14:creationId xmlns:p14="http://schemas.microsoft.com/office/powerpoint/2010/main" val="19254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8625"/>
            <a:ext cx="8172450" cy="552450"/>
          </a:xfrm>
        </p:spPr>
        <p:txBody>
          <a:bodyPr/>
          <a:lstStyle/>
          <a:p>
            <a:pPr eaLnBrk="1" hangingPunct="1"/>
            <a:r>
              <a:rPr lang="en-GB" sz="3200" dirty="0">
                <a:solidFill>
                  <a:srgbClr val="0070C0"/>
                </a:solidFill>
              </a:rPr>
              <a:t>What works (or not) in schools: CEP research</a:t>
            </a:r>
            <a:br>
              <a:rPr lang="en-GB" sz="3600" dirty="0">
                <a:solidFill>
                  <a:srgbClr val="0070C0"/>
                </a:solidFill>
              </a:rPr>
            </a:br>
            <a:r>
              <a:rPr lang="en-GB" sz="3200" dirty="0">
                <a:solidFill>
                  <a:srgbClr val="9900FF"/>
                </a:solidFill>
              </a:rPr>
              <a:t> </a:t>
            </a:r>
            <a:endParaRPr lang="en-US" sz="3200" dirty="0">
              <a:solidFill>
                <a:srgbClr val="9900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25"/>
            <a:ext cx="7772400" cy="48815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0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GB" sz="280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GB" sz="2800"/>
          </a:p>
        </p:txBody>
      </p:sp>
      <p:graphicFrame>
        <p:nvGraphicFramePr>
          <p:cNvPr id="922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71799"/>
              </p:ext>
            </p:extLst>
          </p:nvPr>
        </p:nvGraphicFramePr>
        <p:xfrm>
          <a:off x="251520" y="908720"/>
          <a:ext cx="8367712" cy="524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Document" r:id="rId3" imgW="9431592" imgH="5922528" progId="Word.Document.12">
                  <p:embed/>
                </p:oleObj>
              </mc:Choice>
              <mc:Fallback>
                <p:oleObj name="Document" r:id="rId3" imgW="9431592" imgH="592252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8367712" cy="524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655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Most important data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GB" dirty="0"/>
          </a:p>
          <a:p>
            <a:pPr>
              <a:buFont typeface="Arial" charset="0"/>
              <a:buChar char="•"/>
            </a:pPr>
            <a:r>
              <a:rPr lang="en-GB" dirty="0"/>
              <a:t>The National Pupil Database </a:t>
            </a:r>
          </a:p>
          <a:p>
            <a:pPr marL="0" indent="0">
              <a:buNone/>
            </a:pPr>
            <a:r>
              <a:rPr lang="en-GB" dirty="0"/>
              <a:t>(potentially linkable with UCAS and HE data)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Arial" charset="0"/>
              <a:buChar char="•"/>
            </a:pPr>
            <a:r>
              <a:rPr lang="en-GB" dirty="0"/>
              <a:t>Longitudinal data sets which can be linked with administrative data, e.g. Longitudinal Survey of Young People in England; Millennium Cohort Study</a:t>
            </a:r>
          </a:p>
        </p:txBody>
      </p:sp>
    </p:spTree>
    <p:extLst>
      <p:ext uri="{BB962C8B-B14F-4D97-AF65-F5344CB8AC3E}">
        <p14:creationId xmlns:p14="http://schemas.microsoft.com/office/powerpoint/2010/main" val="159011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Core methodological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What is an appropriate counter-factual? – and therefore can we establish causality?</a:t>
            </a:r>
          </a:p>
          <a:p>
            <a:pPr marL="514350" indent="-514350">
              <a:buAutoNum type="arabicPeriod" startAt="2"/>
            </a:pPr>
            <a:r>
              <a:rPr lang="en-GB" dirty="0"/>
              <a:t>For whom is the causal effect identified?</a:t>
            </a:r>
          </a:p>
          <a:p>
            <a:pPr marL="0" indent="0">
              <a:buNone/>
            </a:pPr>
            <a:r>
              <a:rPr lang="en-GB" dirty="0"/>
              <a:t>3. Can we look at longer-term effects?</a:t>
            </a:r>
          </a:p>
          <a:p>
            <a:pPr marL="0" lvl="0" indent="0">
              <a:buNone/>
            </a:pPr>
            <a:r>
              <a:rPr lang="en-GB" dirty="0"/>
              <a:t>4. </a:t>
            </a:r>
            <a:r>
              <a:rPr lang="en-GB" dirty="0">
                <a:solidFill>
                  <a:srgbClr val="000000"/>
                </a:solidFill>
              </a:rPr>
              <a:t>Can we do a cost-benefit analysis?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5. Can we extrapolate outside the study context? 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938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Randomised Control Trials</a:t>
            </a:r>
          </a:p>
          <a:p>
            <a:pPr marL="0" indent="0">
              <a:buNone/>
            </a:pPr>
            <a:r>
              <a:rPr lang="en-GB" dirty="0"/>
              <a:t>(Education Endowment Fund)</a:t>
            </a:r>
          </a:p>
          <a:p>
            <a:pPr>
              <a:buFont typeface="Arial" charset="0"/>
              <a:buChar char="•"/>
            </a:pPr>
            <a:r>
              <a:rPr lang="en-GB" dirty="0"/>
              <a:t>Difference-in-difference approaches</a:t>
            </a:r>
          </a:p>
          <a:p>
            <a:pPr>
              <a:buFont typeface="Arial" charset="0"/>
              <a:buChar char="•"/>
            </a:pPr>
            <a:r>
              <a:rPr lang="en-GB" dirty="0"/>
              <a:t>Instrumental Variable Approaches</a:t>
            </a:r>
          </a:p>
          <a:p>
            <a:pPr>
              <a:buFont typeface="Arial" charset="0"/>
              <a:buChar char="•"/>
            </a:pPr>
            <a:r>
              <a:rPr lang="en-GB" dirty="0"/>
              <a:t>Regression Discontinuity Approaches</a:t>
            </a:r>
          </a:p>
          <a:p>
            <a:pPr>
              <a:buFont typeface="Arial" charset="0"/>
              <a:buChar char="•"/>
            </a:pPr>
            <a:r>
              <a:rPr lang="en-GB" dirty="0"/>
              <a:t>OLS/Propensity Score Matching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88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Randomised Control Trials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88160"/>
          </a:xfrm>
        </p:spPr>
        <p:txBody>
          <a:bodyPr/>
          <a:lstStyle/>
          <a:p>
            <a:r>
              <a:rPr lang="en-GB" dirty="0"/>
              <a:t>‘Treatment’ is randomly assigned amongst target population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An example:</a:t>
            </a:r>
          </a:p>
          <a:p>
            <a:pPr marL="0" indent="0">
              <a:buNone/>
            </a:pPr>
            <a:r>
              <a:rPr lang="en-GB" dirty="0"/>
              <a:t>Design of an ‘information campaign’ about the costs and benefits of staying-on in education targeted to Year 10 students in London schools (</a:t>
            </a:r>
            <a:r>
              <a:rPr lang="en-GB" dirty="0" err="1"/>
              <a:t>McGuigan</a:t>
            </a:r>
            <a:r>
              <a:rPr lang="en-GB" dirty="0"/>
              <a:t>, McNally, Wyness, 2012)</a:t>
            </a:r>
          </a:p>
        </p:txBody>
      </p:sp>
    </p:spTree>
    <p:extLst>
      <p:ext uri="{BB962C8B-B14F-4D97-AF65-F5344CB8AC3E}">
        <p14:creationId xmlns:p14="http://schemas.microsoft.com/office/powerpoint/2010/main" val="2873981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</a:rPr>
              <a:t>Difference-in-Difference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Compare the outcomes of a treatment and control group before and after the policy.</a:t>
            </a:r>
          </a:p>
          <a:p>
            <a:endParaRPr lang="en-GB" dirty="0"/>
          </a:p>
          <a:p>
            <a:pPr>
              <a:buFont typeface="Arial" charset="0"/>
              <a:buChar char="•"/>
            </a:pPr>
            <a:r>
              <a:rPr lang="en-GB" dirty="0"/>
              <a:t>An example:</a:t>
            </a:r>
          </a:p>
          <a:p>
            <a:pPr marL="0" indent="0">
              <a:buNone/>
            </a:pPr>
            <a:r>
              <a:rPr lang="en-GB" dirty="0"/>
              <a:t>Structured way to teach reading (‘literacy hour’) was piloted in schools in some Local Authorities before it was rolled out to the rest of the UK (Machin and McNally, 2008)</a:t>
            </a:r>
          </a:p>
        </p:txBody>
      </p:sp>
    </p:spTree>
    <p:extLst>
      <p:ext uri="{BB962C8B-B14F-4D97-AF65-F5344CB8AC3E}">
        <p14:creationId xmlns:p14="http://schemas.microsoft.com/office/powerpoint/2010/main" val="1863075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455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Default Design</vt:lpstr>
      <vt:lpstr>1_Default Design</vt:lpstr>
      <vt:lpstr>Document</vt:lpstr>
      <vt:lpstr>Methods and Approaches to investigate the UK Education System</vt:lpstr>
      <vt:lpstr>Overview</vt:lpstr>
      <vt:lpstr>Some current themes in the  CEP Education Research Programme</vt:lpstr>
      <vt:lpstr>What works (or not) in schools: CEP research  </vt:lpstr>
      <vt:lpstr>Most important data sets</vt:lpstr>
      <vt:lpstr>Core methodological issues</vt:lpstr>
      <vt:lpstr>Approaches</vt:lpstr>
      <vt:lpstr>Randomised Control Trials</vt:lpstr>
      <vt:lpstr>Difference-in-Difference Approaches</vt:lpstr>
      <vt:lpstr>Instrumental Variable Approaches</vt:lpstr>
      <vt:lpstr>Regression Discontinuity Designs</vt:lpstr>
      <vt:lpstr>OLS/Propensity Score matching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 in Economics</dc:title>
  <dc:creator>Sandra McNally</dc:creator>
  <cp:lastModifiedBy>Shabier, Mohammed</cp:lastModifiedBy>
  <cp:revision>15</cp:revision>
  <cp:lastPrinted>2013-06-19T14:24:35Z</cp:lastPrinted>
  <dcterms:created xsi:type="dcterms:W3CDTF">2013-06-19T12:19:17Z</dcterms:created>
  <dcterms:modified xsi:type="dcterms:W3CDTF">2018-03-22T14:19:24Z</dcterms:modified>
</cp:coreProperties>
</file>