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62" r:id="rId3"/>
    <p:sldId id="283" r:id="rId4"/>
    <p:sldId id="284" r:id="rId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5431" autoAdjust="0"/>
  </p:normalViewPr>
  <p:slideViewPr>
    <p:cSldViewPr snapToGrid="0">
      <p:cViewPr varScale="1">
        <p:scale>
          <a:sx n="76" d="100"/>
          <a:sy n="76" d="100"/>
        </p:scale>
        <p:origin x="1320" y="90"/>
      </p:cViewPr>
      <p:guideLst>
        <p:guide orient="horz" pos="28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ED26-EE37-4EB5-B90A-444BE0AE3824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0238B-3A23-42B4-9BC5-6AF45AA7D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6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fld id="{B6FEDFE8-901E-4427-BB9E-8897D4E38412}" type="slidenum">
              <a:rPr lang="en-GB" sz="1200" smtClean="0">
                <a:latin typeface="Arial" charset="0"/>
              </a:rPr>
              <a:pPr eaLnBrk="1" hangingPunct="1"/>
              <a:t>1</a:t>
            </a:fld>
            <a:endParaRPr lang="en-GB" sz="120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3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0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0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36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0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5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8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8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02B9A-AFD4-4746-9613-797CD6E2BAD9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AFA9E-22B7-435D-8830-6A9801BC9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3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Century Gothic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latin typeface="Century Gothic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46843" y="286602"/>
            <a:ext cx="7045527" cy="1419367"/>
          </a:xfrm>
          <a:prstGeom prst="roundRect">
            <a:avLst>
              <a:gd name="adj" fmla="val 16667"/>
            </a:avLst>
          </a:prstGeom>
          <a:solidFill>
            <a:schemeClr val="lt1">
              <a:alpha val="92000"/>
            </a:schemeClr>
          </a:solidFill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GB" sz="3600" cap="small" dirty="0">
                <a:latin typeface="Century Gothic" pitchFamily="34" charset="0"/>
              </a:rPr>
              <a:t>Supply and Demand in Evidence-Informed Policy Making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338971" y="0"/>
            <a:ext cx="80502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900" dirty="0" err="1"/>
              <a:t>Infiniteview</a:t>
            </a:r>
            <a:endParaRPr lang="en-GB" sz="900" dirty="0"/>
          </a:p>
        </p:txBody>
      </p:sp>
      <p:sp>
        <p:nvSpPr>
          <p:cNvPr id="2" name="Rectangle 1"/>
          <p:cNvSpPr/>
          <p:nvPr/>
        </p:nvSpPr>
        <p:spPr>
          <a:xfrm>
            <a:off x="0" y="6469122"/>
            <a:ext cx="9144000" cy="3888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900" y="5738408"/>
            <a:ext cx="621169" cy="66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55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Straight Connector 104"/>
          <p:cNvCxnSpPr/>
          <p:nvPr/>
        </p:nvCxnSpPr>
        <p:spPr>
          <a:xfrm>
            <a:off x="4662869" y="5372740"/>
            <a:ext cx="531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194843" y="3734854"/>
            <a:ext cx="307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941863" y="1792506"/>
            <a:ext cx="2529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194842" y="1792506"/>
            <a:ext cx="0" cy="3580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646254" y="4599454"/>
            <a:ext cx="58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3230867" y="5359138"/>
            <a:ext cx="366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646254" y="6183630"/>
            <a:ext cx="58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30866" y="459945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646254" y="3443153"/>
            <a:ext cx="58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3230867" y="1806630"/>
            <a:ext cx="307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646254" y="2021759"/>
            <a:ext cx="58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646254" y="682006"/>
            <a:ext cx="58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230867" y="682006"/>
            <a:ext cx="1" cy="2761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3597694" y="5068021"/>
            <a:ext cx="1464733" cy="100620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“DEMAND” </a:t>
            </a:r>
            <a:r>
              <a:rPr lang="en-GB" sz="1200" dirty="0">
                <a:solidFill>
                  <a:schemeClr val="tx1"/>
                </a:solidFill>
                <a:latin typeface="Century Gothic" pitchFamily="34" charset="0"/>
              </a:rPr>
              <a:t>Evidence is routinely used to inform decisions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3538593" y="1023582"/>
            <a:ext cx="1529758" cy="143301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“SUPPLY” </a:t>
            </a:r>
            <a:r>
              <a:rPr lang="en-GB" sz="1200" dirty="0">
                <a:solidFill>
                  <a:schemeClr val="tx1"/>
                </a:solidFill>
                <a:latin typeface="Century Gothic" pitchFamily="34" charset="0"/>
              </a:rPr>
              <a:t>Relevant research is carried out and communicated effectively </a:t>
            </a:r>
          </a:p>
        </p:txBody>
      </p:sp>
      <p:sp>
        <p:nvSpPr>
          <p:cNvPr id="68" name="Up-Down Arrow 67"/>
          <p:cNvSpPr/>
          <p:nvPr/>
        </p:nvSpPr>
        <p:spPr>
          <a:xfrm>
            <a:off x="3741392" y="2561871"/>
            <a:ext cx="1124159" cy="2410001"/>
          </a:xfrm>
          <a:prstGeom prst="upDownArrow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Engagement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5595581" y="2797797"/>
            <a:ext cx="1513755" cy="18504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Policy and practice informed by research evidence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16562" y="2797797"/>
            <a:ext cx="1322724" cy="18504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Poverty reduction and improved quality of life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494841" y="4286992"/>
            <a:ext cx="2571134" cy="84314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Evidence is valued</a:t>
            </a:r>
            <a:endParaRPr lang="en-GB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84241" y="2947824"/>
            <a:ext cx="2571134" cy="93452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Research is synthesised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484241" y="54178"/>
            <a:ext cx="2571134" cy="113532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Research designed for user relevance</a:t>
            </a:r>
          </a:p>
          <a:p>
            <a:endParaRPr lang="en-GB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16727" y="5640779"/>
            <a:ext cx="2571134" cy="86689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Evidence is understood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484241" y="1475264"/>
            <a:ext cx="2571134" cy="118680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Century Gothic" pitchFamily="34" charset="0"/>
              </a:rPr>
              <a:t>Research is made available and accessible</a:t>
            </a:r>
          </a:p>
          <a:p>
            <a:endParaRPr lang="en-GB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7158709" y="3734854"/>
            <a:ext cx="307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72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8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19798" y="300250"/>
            <a:ext cx="3756418" cy="1132764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GB" sz="3600" cap="small" dirty="0" err="1">
                <a:latin typeface="Century Gothic" pitchFamily="34" charset="0"/>
              </a:rPr>
              <a:t>DFID</a:t>
            </a:r>
            <a:r>
              <a:rPr lang="en-GB" sz="3600" cap="small" dirty="0">
                <a:latin typeface="Century Gothic" pitchFamily="34" charset="0"/>
              </a:rPr>
              <a:t> Buzzwords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19581"/>
            <a:ext cx="10935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www.morguefile.com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308" y="5492278"/>
            <a:ext cx="785813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441910"/>
            <a:ext cx="9144000" cy="3888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10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69122"/>
            <a:ext cx="9144000" cy="3888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38372" y="338488"/>
            <a:ext cx="2609038" cy="1797627"/>
          </a:xfrm>
          <a:prstGeom prst="round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438372" y="2136116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Value for money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308424" y="338488"/>
            <a:ext cx="2609038" cy="1797627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308424" y="2136116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Marketing and communication freeze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78476" y="338488"/>
            <a:ext cx="2609038" cy="1797627"/>
          </a:xfrm>
          <a:prstGeom prst="round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6178476" y="2136116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Open access policy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38372" y="3364973"/>
            <a:ext cx="2609038" cy="1797627"/>
          </a:xfrm>
          <a:prstGeom prst="round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438372" y="5162600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Theory of change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308424" y="3364973"/>
            <a:ext cx="2609038" cy="1797627"/>
          </a:xfrm>
          <a:prstGeom prst="round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3308424" y="5162600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Digital strategy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178476" y="3364973"/>
            <a:ext cx="2609038" cy="1797627"/>
          </a:xfrm>
          <a:prstGeom prst="round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000" r="-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Freeform 17"/>
          <p:cNvSpPr/>
          <p:nvPr/>
        </p:nvSpPr>
        <p:spPr>
          <a:xfrm>
            <a:off x="6178476" y="5162600"/>
            <a:ext cx="2609038" cy="967953"/>
          </a:xfrm>
          <a:custGeom>
            <a:avLst/>
            <a:gdLst>
              <a:gd name="connsiteX0" fmla="*/ 0 w 2609038"/>
              <a:gd name="connsiteY0" fmla="*/ 0 h 967953"/>
              <a:gd name="connsiteX1" fmla="*/ 2609038 w 2609038"/>
              <a:gd name="connsiteY1" fmla="*/ 0 h 967953"/>
              <a:gd name="connsiteX2" fmla="*/ 2609038 w 2609038"/>
              <a:gd name="connsiteY2" fmla="*/ 967953 h 967953"/>
              <a:gd name="connsiteX3" fmla="*/ 0 w 2609038"/>
              <a:gd name="connsiteY3" fmla="*/ 967953 h 967953"/>
              <a:gd name="connsiteX4" fmla="*/ 0 w 2609038"/>
              <a:gd name="connsiteY4" fmla="*/ 0 h 96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9038" h="967953">
                <a:moveTo>
                  <a:pt x="0" y="0"/>
                </a:moveTo>
                <a:lnTo>
                  <a:pt x="2609038" y="0"/>
                </a:lnTo>
                <a:lnTo>
                  <a:pt x="2609038" y="967953"/>
                </a:lnTo>
                <a:lnTo>
                  <a:pt x="0" y="967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Anti-fraud and corruption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6555839"/>
            <a:ext cx="10935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www.morguefile.com</a:t>
            </a:r>
          </a:p>
        </p:txBody>
      </p:sp>
    </p:spTree>
    <p:extLst>
      <p:ext uri="{BB962C8B-B14F-4D97-AF65-F5344CB8AC3E}">
        <p14:creationId xmlns:p14="http://schemas.microsoft.com/office/powerpoint/2010/main" val="55496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1378</TotalTime>
  <Words>87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DFID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Newman</dc:creator>
  <cp:lastModifiedBy>Shabier, Mohammed</cp:lastModifiedBy>
  <cp:revision>36</cp:revision>
  <cp:lastPrinted>2012-10-05T13:48:23Z</cp:lastPrinted>
  <dcterms:created xsi:type="dcterms:W3CDTF">2012-10-04T14:18:15Z</dcterms:created>
  <dcterms:modified xsi:type="dcterms:W3CDTF">2018-03-26T08:15:13Z</dcterms:modified>
</cp:coreProperties>
</file>