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1" r:id="rId3"/>
    <p:sldId id="272" r:id="rId4"/>
    <p:sldId id="276" r:id="rId5"/>
    <p:sldId id="273" r:id="rId6"/>
    <p:sldId id="280" r:id="rId7"/>
    <p:sldId id="282" r:id="rId8"/>
    <p:sldId id="277" r:id="rId9"/>
    <p:sldId id="281" r:id="rId10"/>
    <p:sldId id="274" r:id="rId11"/>
    <p:sldId id="275" r:id="rId12"/>
    <p:sldId id="278" r:id="rId13"/>
    <p:sldId id="271" r:id="rId14"/>
    <p:sldId id="279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7" autoAdjust="0"/>
    <p:restoredTop sz="86743" autoAdjust="0"/>
  </p:normalViewPr>
  <p:slideViewPr>
    <p:cSldViewPr>
      <p:cViewPr varScale="1">
        <p:scale>
          <a:sx n="70" d="100"/>
          <a:sy n="70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-41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CA1BC-AB56-4959-9191-D282685658F9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C5B80-2E8E-4A6F-906B-0F7F160319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5B80-2E8E-4A6F-906B-0F7F1603191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2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5B80-2E8E-4A6F-906B-0F7F1603191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0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5B80-2E8E-4A6F-906B-0F7F1603191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2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6000" b="1" kern="12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shtm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7602" y="5877272"/>
            <a:ext cx="1604878" cy="765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770C-11C4-44E2-B157-AD479DE66D7B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7704" y="260649"/>
            <a:ext cx="69127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Involving </a:t>
            </a:r>
          </a:p>
          <a:p>
            <a:pPr algn="r"/>
            <a:r>
              <a:rPr lang="en-GB" sz="6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 </a:t>
            </a:r>
          </a:p>
          <a:p>
            <a:pPr algn="r"/>
            <a:r>
              <a:rPr lang="en-GB" sz="6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Users</a:t>
            </a:r>
            <a:endParaRPr lang="en-GB" sz="3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44" y="371703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Oliver Cumming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London School of Hygiene and Tropical Medicine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SHARE Consortium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Cochrane review for the effect of WASH on childhood </a:t>
            </a:r>
            <a:r>
              <a:rPr lang="en-US" sz="3200" dirty="0" err="1"/>
              <a:t>undernutrition</a:t>
            </a:r>
            <a:r>
              <a:rPr lang="en-US" sz="32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39604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/>
              <a:t>1. Barrier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WASH is a potentially important but over-looked contributing factor to childhood </a:t>
            </a:r>
            <a:r>
              <a:rPr lang="en-US" sz="2000" dirty="0" err="1"/>
              <a:t>undernutrition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2. End-users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Global policy actors from development, nutrition and WASH sectors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3. Strategy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Rigorous review of evidence base conducted by nutritionists with advisory panel including key end-users, convening activities around protocol, advance commitment from users to </a:t>
            </a:r>
            <a:r>
              <a:rPr lang="en-US" sz="2000" dirty="0" err="1"/>
              <a:t>utilise</a:t>
            </a:r>
            <a:r>
              <a:rPr lang="en-US" sz="2000" dirty="0"/>
              <a:t> findings in policy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4. Result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Early days but… basis for a number of significant policy guideline documents, basis for new research activities, new policy questions (how not why)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901" y="5387744"/>
            <a:ext cx="1828386" cy="14922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51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2. SHARE India Research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413305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Barrier </a:t>
            </a:r>
          </a:p>
          <a:p>
            <a:pPr marL="0" indent="0">
              <a:buNone/>
            </a:pPr>
            <a:r>
              <a:rPr lang="en-US" sz="2000" dirty="0"/>
              <a:t>(1) Research uptake in WASH sector; (2) current level and nature of investment in sanitation in India does not reflect differential effects on women and girls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 End-users</a:t>
            </a:r>
          </a:p>
          <a:p>
            <a:pPr marL="0" indent="0">
              <a:buNone/>
            </a:pPr>
            <a:r>
              <a:rPr lang="en-US" sz="2000" dirty="0"/>
              <a:t>Federal and priority state-level policy for TSC and urban </a:t>
            </a:r>
            <a:r>
              <a:rPr lang="en-US" sz="2000" dirty="0" err="1"/>
              <a:t>programmes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3. Strategy</a:t>
            </a:r>
          </a:p>
          <a:p>
            <a:pPr marL="0" indent="0">
              <a:buNone/>
            </a:pPr>
            <a:r>
              <a:rPr lang="en-US" sz="2000" dirty="0"/>
              <a:t>Research platform – including federal line ministry Director - to identify questions, refined by a cross-</a:t>
            </a:r>
            <a:r>
              <a:rPr lang="en-US" sz="2000" dirty="0" err="1"/>
              <a:t>sectoral</a:t>
            </a:r>
            <a:r>
              <a:rPr lang="en-US" sz="2000" dirty="0"/>
              <a:t>/disciplinary group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4. Results</a:t>
            </a:r>
          </a:p>
          <a:p>
            <a:pPr marL="0" indent="0">
              <a:buNone/>
            </a:pPr>
            <a:r>
              <a:rPr lang="en-US" sz="2000" dirty="0"/>
              <a:t>Consensus on question/approach (!), collaboration across sectors/disciplines, government + participation, commitment of pro bono time/resources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256" y="5345832"/>
            <a:ext cx="2124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9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3. Menstrual Hygiene Management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925144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US" sz="1700" b="1" dirty="0"/>
              <a:t>Barrier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/>
              <a:t>No current guidelines or resource book on best practice for menstrual hygiene management limiting programmatic priority and uptake of an important issue for girls &amp; women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2. End-users</a:t>
            </a:r>
          </a:p>
          <a:p>
            <a:pPr marL="0" indent="0">
              <a:buNone/>
            </a:pPr>
            <a:r>
              <a:rPr lang="en-US" sz="1700" dirty="0"/>
              <a:t>Global and national practitioners and donor agencies; national government; led by an ‘end-user’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3. Strategy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Process, process, process…. broad consultation and participation at every stage; co-publication of non-branded guidelines; linked to high-level processes (post-2015, Human Right to Water &amp; Sanitation)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4. Results</a:t>
            </a:r>
            <a:r>
              <a:rPr lang="en-US" sz="1700" dirty="0"/>
              <a:t> – Guidelines peer-reviewed by 10+ academics, reviewed and co-published by 20+  international NGOs, UN agencies, government donors; active  incorporation of guidelines at the review stage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303405"/>
            <a:ext cx="1811879" cy="25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Research (alone) doesn’t change the world, end-users do…</a:t>
            </a:r>
          </a:p>
          <a:p>
            <a:r>
              <a:rPr lang="en-US" dirty="0"/>
              <a:t>The right evidence at the right time</a:t>
            </a:r>
          </a:p>
          <a:p>
            <a:r>
              <a:rPr lang="en-US" dirty="0"/>
              <a:t>Interpretative capacity deficit at all levels</a:t>
            </a:r>
          </a:p>
          <a:p>
            <a:r>
              <a:rPr lang="en-US" dirty="0"/>
              <a:t>Need people who can bridge – ‘</a:t>
            </a:r>
            <a:r>
              <a:rPr lang="en-US" dirty="0" err="1"/>
              <a:t>rigour</a:t>
            </a:r>
            <a:r>
              <a:rPr lang="en-US" dirty="0"/>
              <a:t> &amp; relevance’</a:t>
            </a:r>
          </a:p>
          <a:p>
            <a:r>
              <a:rPr lang="en-US" dirty="0"/>
              <a:t>Beyond communications - interpretation and adaptation</a:t>
            </a:r>
          </a:p>
        </p:txBody>
      </p:sp>
    </p:spTree>
    <p:extLst>
      <p:ext uri="{BB962C8B-B14F-4D97-AF65-F5344CB8AC3E}">
        <p14:creationId xmlns:p14="http://schemas.microsoft.com/office/powerpoint/2010/main" val="75665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772816"/>
            <a:ext cx="6552728" cy="4565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Retro-active research uptake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Hierarchies of ‘evidence’ – you might not need an RCT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Publication and political cycles rarely coincide so be ready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Big problems rarely have simple solutions but policy-makers and politicians still want them!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n-US" dirty="0"/>
              <a:t>Reflections</a:t>
            </a:r>
          </a:p>
        </p:txBody>
      </p:sp>
      <p:pic>
        <p:nvPicPr>
          <p:cNvPr id="6" name="Picture 2" descr="http://lifeofdad.com/wp-content/uploads/2012/01/smoki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004" y="3645024"/>
            <a:ext cx="2444996" cy="32129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3344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0" y="1700808"/>
            <a:ext cx="4283968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pPr algn="l"/>
            <a:r>
              <a:rPr lang="en-GB" sz="2400" b="1" dirty="0">
                <a:solidFill>
                  <a:srgbClr val="000000"/>
                </a:solidFill>
              </a:rPr>
              <a:t>Thank you</a:t>
            </a:r>
          </a:p>
          <a:p>
            <a:pPr algn="l"/>
            <a:endParaRPr lang="en-GB" sz="2400" b="1" dirty="0">
              <a:solidFill>
                <a:srgbClr val="000000"/>
              </a:solidFill>
            </a:endParaRPr>
          </a:p>
          <a:p>
            <a:pPr algn="l"/>
            <a:r>
              <a:rPr lang="en-GB" sz="2400" b="1" dirty="0" err="1">
                <a:solidFill>
                  <a:srgbClr val="000000"/>
                </a:solidFill>
              </a:rPr>
              <a:t>www.SHAREresearch.org</a:t>
            </a:r>
            <a:endParaRPr lang="en-GB" sz="2400" b="1" dirty="0">
              <a:solidFill>
                <a:srgbClr val="000000"/>
              </a:solidFill>
            </a:endParaRPr>
          </a:p>
          <a:p>
            <a:pPr algn="l"/>
            <a:endParaRPr lang="en-GB" sz="2400" b="1" dirty="0">
              <a:solidFill>
                <a:srgbClr val="000000"/>
              </a:solidFill>
            </a:endParaRPr>
          </a:p>
          <a:p>
            <a:pPr algn="l"/>
            <a:r>
              <a:rPr lang="en-GB" sz="2400" b="1" dirty="0" err="1">
                <a:solidFill>
                  <a:srgbClr val="000000"/>
                </a:solidFill>
              </a:rPr>
              <a:t>oliver.cumming@lshtm.ac.uk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17" name="Picture 5" descr="Child on pott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46" y="21600"/>
            <a:ext cx="3967154" cy="567429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4127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5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104456"/>
          </a:xfrm>
        </p:spPr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564904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000" dirty="0"/>
              <a:t>Context and overview</a:t>
            </a:r>
          </a:p>
          <a:p>
            <a:pPr marL="514350" indent="-514350">
              <a:buAutoNum type="arabicPeriod"/>
            </a:pPr>
            <a:r>
              <a:rPr lang="en-GB" sz="3000" dirty="0"/>
              <a:t>Our end-users</a:t>
            </a:r>
          </a:p>
          <a:p>
            <a:pPr marL="514350" indent="-514350">
              <a:buAutoNum type="arabicPeriod"/>
            </a:pPr>
            <a:r>
              <a:rPr lang="en-GB" sz="3000" dirty="0"/>
              <a:t>Case studies</a:t>
            </a:r>
          </a:p>
          <a:p>
            <a:pPr marL="514350" indent="-514350">
              <a:buAutoNum type="arabicPeriod"/>
            </a:pPr>
            <a:r>
              <a:rPr lang="en-GB" sz="3000" dirty="0"/>
              <a:t>Reflections</a:t>
            </a:r>
          </a:p>
          <a:p>
            <a:pPr marL="514350" indent="-514350">
              <a:buAutoNum type="arabicPeriod"/>
            </a:pPr>
            <a:r>
              <a:rPr lang="en-GB" sz="3000" dirty="0"/>
              <a:t>In 10 minutes!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Context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040607" y="0"/>
            <a:ext cx="10184607" cy="6870590"/>
          </a:xfrm>
          <a:prstGeom prst="rect">
            <a:avLst/>
          </a:prstGeom>
          <a:noFill/>
          <a:ln cap="flat" algn="ctr">
            <a:solidFill>
              <a:srgbClr val="333333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4525963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sz="8800" b="1" dirty="0">
                <a:solidFill>
                  <a:srgbClr val="800000"/>
                </a:solidFill>
              </a:rPr>
              <a:t>Context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2.5 billion people without access to safe sanitation</a:t>
            </a: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1.0 billion people defecating in the open</a:t>
            </a:r>
          </a:p>
        </p:txBody>
      </p:sp>
    </p:spTree>
    <p:extLst>
      <p:ext uri="{BB962C8B-B14F-4D97-AF65-F5344CB8AC3E}">
        <p14:creationId xmlns:p14="http://schemas.microsoft.com/office/powerpoint/2010/main" val="158572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z="4000">
              <a:latin typeface="Calibri" charset="0"/>
            </a:endParaRPr>
          </a:p>
        </p:txBody>
      </p:sp>
      <p:pic>
        <p:nvPicPr>
          <p:cNvPr id="21507" name="Picture 5" descr="latrines without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03330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39750" y="620713"/>
            <a:ext cx="81367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/>
              <a:t>… and even toilets without people</a:t>
            </a:r>
            <a:r>
              <a:rPr lang="en-GB" sz="36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489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Our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3"/>
          </a:xfrm>
        </p:spPr>
        <p:txBody>
          <a:bodyPr>
            <a:normAutofit/>
          </a:bodyPr>
          <a:lstStyle/>
          <a:p>
            <a:r>
              <a:rPr lang="en-US" dirty="0"/>
              <a:t>5 partners – researchers </a:t>
            </a:r>
            <a:r>
              <a:rPr lang="en-US" i="1" dirty="0"/>
              <a:t>and</a:t>
            </a:r>
            <a:r>
              <a:rPr lang="en-US" dirty="0"/>
              <a:t> implementers</a:t>
            </a:r>
          </a:p>
          <a:p>
            <a:r>
              <a:rPr lang="en-US" dirty="0"/>
              <a:t>£10 million for 2010 – 2015</a:t>
            </a:r>
          </a:p>
          <a:p>
            <a:r>
              <a:rPr lang="en-US" dirty="0"/>
              <a:t>Two regions; four focus countries</a:t>
            </a:r>
          </a:p>
          <a:p>
            <a:r>
              <a:rPr lang="en-US" dirty="0"/>
              <a:t>‘Rigorous &amp; relevant research’ to make sector investments more effective, more equitable and sustainable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3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Undertake a range of activities to: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Characterise</a:t>
            </a:r>
            <a:r>
              <a:rPr lang="en-US" dirty="0"/>
              <a:t> problems so </a:t>
            </a:r>
            <a:r>
              <a:rPr lang="en-US" u="sng" dirty="0"/>
              <a:t>others</a:t>
            </a:r>
            <a:r>
              <a:rPr lang="en-US" dirty="0"/>
              <a:t> can address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solutions so </a:t>
            </a:r>
            <a:r>
              <a:rPr lang="en-US" u="sng" dirty="0"/>
              <a:t>others</a:t>
            </a:r>
            <a:r>
              <a:rPr lang="en-US" dirty="0"/>
              <a:t> can adopt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Demonstrate benefits to ensure adequate </a:t>
            </a:r>
            <a:r>
              <a:rPr lang="en-US" dirty="0" err="1"/>
              <a:t>prioritisation</a:t>
            </a:r>
            <a:r>
              <a:rPr lang="en-US" dirty="0"/>
              <a:t> by </a:t>
            </a:r>
            <a:r>
              <a:rPr lang="en-US" u="sng" dirty="0"/>
              <a:t>others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7291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‘others’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we understand by end-users:</a:t>
            </a:r>
          </a:p>
          <a:p>
            <a:pPr lvl="1">
              <a:buFont typeface="Arial"/>
              <a:buChar char="•"/>
            </a:pPr>
            <a:r>
              <a:rPr lang="en-US" dirty="0"/>
              <a:t>Those who have power or influence to shift sector investment towards greater equity, safety, sustainability</a:t>
            </a:r>
          </a:p>
          <a:p>
            <a:pPr lvl="1">
              <a:buFont typeface="Arial"/>
              <a:buChar char="•"/>
            </a:pPr>
            <a:r>
              <a:rPr lang="en-US" dirty="0"/>
              <a:t>Term these actors as boundary partners – situated at the boundary between us and the outcomes we want to see</a:t>
            </a:r>
          </a:p>
          <a:p>
            <a:pPr lvl="1">
              <a:buFont typeface="Arial"/>
              <a:buChar char="•"/>
            </a:pPr>
            <a:r>
              <a:rPr lang="en-US" dirty="0"/>
              <a:t>Main actors: national and local government, bilateral and multilateral international agencies, global and national practitioners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6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Involving end-users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and when do we involve them: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Arial"/>
              <a:buChar char="•"/>
            </a:pPr>
            <a:r>
              <a:rPr lang="en-US" dirty="0"/>
              <a:t>Consortium members</a:t>
            </a:r>
          </a:p>
          <a:p>
            <a:pPr lvl="1">
              <a:buFont typeface="Arial"/>
              <a:buChar char="•"/>
            </a:pPr>
            <a:r>
              <a:rPr lang="en-US" dirty="0"/>
              <a:t>Identifying research priorities</a:t>
            </a:r>
          </a:p>
          <a:p>
            <a:pPr lvl="1">
              <a:buFont typeface="Arial"/>
              <a:buChar char="•"/>
            </a:pPr>
            <a:r>
              <a:rPr lang="en-US" dirty="0"/>
              <a:t>Developing research questions and protocols</a:t>
            </a:r>
          </a:p>
          <a:p>
            <a:pPr lvl="1">
              <a:buFont typeface="Arial"/>
              <a:buChar char="•"/>
            </a:pPr>
            <a:r>
              <a:rPr lang="en-US" dirty="0"/>
              <a:t>Interpretation of findings (not analysis!)</a:t>
            </a:r>
          </a:p>
          <a:p>
            <a:pPr lvl="1">
              <a:buFont typeface="Arial"/>
              <a:buChar char="•"/>
            </a:pPr>
            <a:r>
              <a:rPr lang="en-US" dirty="0"/>
              <a:t>Communication/dissemination of our results</a:t>
            </a:r>
          </a:p>
        </p:txBody>
      </p:sp>
    </p:spTree>
    <p:extLst>
      <p:ext uri="{BB962C8B-B14F-4D97-AF65-F5344CB8AC3E}">
        <p14:creationId xmlns:p14="http://schemas.microsoft.com/office/powerpoint/2010/main" val="245533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 (1 slide only) case studies highlighting different approaches to involving end-users: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Global policy actors</a:t>
            </a:r>
          </a:p>
          <a:p>
            <a:pPr marL="514350" indent="-514350">
              <a:buAutoNum type="arabicPeriod"/>
            </a:pPr>
            <a:r>
              <a:rPr lang="en-US" dirty="0"/>
              <a:t>National government and other sector actors</a:t>
            </a:r>
          </a:p>
          <a:p>
            <a:pPr marL="514350" indent="-514350">
              <a:buAutoNum type="arabicPeriod"/>
            </a:pPr>
            <a:r>
              <a:rPr lang="en-US" dirty="0"/>
              <a:t>Global community of practice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en-US" dirty="0"/>
              <a:t>Case study(</a:t>
            </a:r>
            <a:r>
              <a:rPr lang="en-US" dirty="0" err="1"/>
              <a:t>ies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724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656</Words>
  <Application>Microsoft Office PowerPoint</Application>
  <PresentationFormat>On-screen Show (4:3)</PresentationFormat>
  <Paragraphs>112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MS PGothic</vt:lpstr>
      <vt:lpstr>Arial</vt:lpstr>
      <vt:lpstr>Calibri</vt:lpstr>
      <vt:lpstr>Office Theme</vt:lpstr>
      <vt:lpstr>PowerPoint Presentation</vt:lpstr>
      <vt:lpstr>Key points</vt:lpstr>
      <vt:lpstr>Context</vt:lpstr>
      <vt:lpstr>PowerPoint Presentation</vt:lpstr>
      <vt:lpstr>Our contribution</vt:lpstr>
      <vt:lpstr>SHARE objectives</vt:lpstr>
      <vt:lpstr>The ‘others’</vt:lpstr>
      <vt:lpstr>Involving end-users</vt:lpstr>
      <vt:lpstr>Case study(ies)</vt:lpstr>
      <vt:lpstr>1. Cochrane review for the effect of WASH on childhood undernutrition  </vt:lpstr>
      <vt:lpstr>2. SHARE India Research Platform</vt:lpstr>
      <vt:lpstr>3. Menstrual Hygiene Management Guidelines</vt:lpstr>
      <vt:lpstr>Reflections</vt:lpstr>
      <vt:lpstr>Reflections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ITD</dc:creator>
  <cp:lastModifiedBy>Shabier, Mohammed</cp:lastModifiedBy>
  <cp:revision>111</cp:revision>
  <dcterms:created xsi:type="dcterms:W3CDTF">2012-01-09T15:26:46Z</dcterms:created>
  <dcterms:modified xsi:type="dcterms:W3CDTF">2018-03-26T08:12:57Z</dcterms:modified>
</cp:coreProperties>
</file>