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57" r:id="rId2"/>
    <p:sldId id="273" r:id="rId3"/>
    <p:sldId id="263" r:id="rId4"/>
    <p:sldId id="266" r:id="rId5"/>
    <p:sldId id="268" r:id="rId6"/>
    <p:sldId id="267" r:id="rId7"/>
    <p:sldId id="270" r:id="rId8"/>
    <p:sldId id="269" r:id="rId9"/>
    <p:sldId id="271" r:id="rId10"/>
    <p:sldId id="276" r:id="rId11"/>
    <p:sldId id="272" r:id="rId12"/>
    <p:sldId id="258" r:id="rId13"/>
    <p:sldId id="274" r:id="rId14"/>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a"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772"/>
    <a:srgbClr val="004475"/>
    <a:srgbClr val="00456D"/>
    <a:srgbClr val="00517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726" autoAdjust="0"/>
  </p:normalViewPr>
  <p:slideViewPr>
    <p:cSldViewPr snapToGrid="0" snapToObjects="1">
      <p:cViewPr varScale="1">
        <p:scale>
          <a:sx n="70" d="100"/>
          <a:sy n="70"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F66362E3-780A-514C-B6A6-AAB4196CCE4F}" type="datetimeFigureOut">
              <a:rPr lang="en-US" smtClean="0"/>
              <a:pPr/>
              <a:t>3/22/2018</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A64F5820-552F-894A-ABD3-AAB5E1E1C48F}" type="slidenum">
              <a:rPr lang="en-US" smtClean="0"/>
              <a:pPr/>
              <a:t>‹#›</a:t>
            </a:fld>
            <a:endParaRPr lang="en-US"/>
          </a:p>
        </p:txBody>
      </p:sp>
    </p:spTree>
    <p:extLst>
      <p:ext uri="{BB962C8B-B14F-4D97-AF65-F5344CB8AC3E}">
        <p14:creationId xmlns:p14="http://schemas.microsoft.com/office/powerpoint/2010/main" val="42155276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054D1BEC-A28C-D44D-8E80-FAE985B6792B}" type="datetimeFigureOut">
              <a:rPr lang="en-US" smtClean="0"/>
              <a:pPr/>
              <a:t>3/22/2018</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C91308ED-229A-9545-9723-42B3A71AD6A0}" type="slidenum">
              <a:rPr lang="en-US" smtClean="0"/>
              <a:pPr/>
              <a:t>‹#›</a:t>
            </a:fld>
            <a:endParaRPr lang="en-US"/>
          </a:p>
        </p:txBody>
      </p:sp>
    </p:spTree>
    <p:extLst>
      <p:ext uri="{BB962C8B-B14F-4D97-AF65-F5344CB8AC3E}">
        <p14:creationId xmlns:p14="http://schemas.microsoft.com/office/powerpoint/2010/main" val="163382340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1308ED-229A-9545-9723-42B3A71AD6A0}" type="slidenum">
              <a:rPr lang="en-US" smtClean="0"/>
              <a:pPr/>
              <a:t>1</a:t>
            </a:fld>
            <a:endParaRPr lang="en-US"/>
          </a:p>
        </p:txBody>
      </p:sp>
    </p:spTree>
    <p:extLst>
      <p:ext uri="{BB962C8B-B14F-4D97-AF65-F5344CB8AC3E}">
        <p14:creationId xmlns:p14="http://schemas.microsoft.com/office/powerpoint/2010/main" val="23192896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dirty="0"/>
              <a:t>-</a:t>
            </a:r>
            <a:r>
              <a:rPr lang="en-GB" baseline="0" dirty="0"/>
              <a:t> </a:t>
            </a:r>
            <a:r>
              <a:rPr lang="en-GB" dirty="0"/>
              <a:t>HPSR</a:t>
            </a:r>
            <a:r>
              <a:rPr lang="en-GB" baseline="0" dirty="0"/>
              <a:t> taking place in a variety of institutional contexts in LMICs – research units linked to ministries of health (</a:t>
            </a:r>
            <a:r>
              <a:rPr lang="en-GB" baseline="0" dirty="0" err="1"/>
              <a:t>eg</a:t>
            </a:r>
            <a:r>
              <a:rPr lang="en-GB" baseline="0" dirty="0"/>
              <a:t>. IHPP); independent research institutes (IHI);  within universities (in SPH or in academic departments like economics, where multidisciplinary nature not always appreciated);  need to raise profile and status of HPSR as a field of academic endeavour, attract and retain good scholars.</a:t>
            </a:r>
          </a:p>
          <a:p>
            <a:r>
              <a:rPr lang="en-GB" baseline="0" dirty="0"/>
              <a:t> - also need to address policymaker and programme manager skills to use research in their decision making;  partly about how research is conducted;  and how presented</a:t>
            </a:r>
          </a:p>
          <a:p>
            <a:pPr>
              <a:buFontTx/>
              <a:buChar char="-"/>
            </a:pPr>
            <a:r>
              <a:rPr lang="en-GB" baseline="0" dirty="0"/>
              <a:t>Rigour – view among some that HPSR “isn’t science” – affects funding opportunities;  linked to capacity issue;  but also to need to recognise the wide variety of types of question that are the legitimate focus of HPSR, and apply relevant disciplinary standards – willingness to move beyond positivist frameworks for some questions, </a:t>
            </a:r>
            <a:r>
              <a:rPr lang="en-GB" baseline="0" dirty="0" err="1"/>
              <a:t>esp</a:t>
            </a:r>
            <a:r>
              <a:rPr lang="en-GB" baseline="0" dirty="0"/>
              <a:t> those which are exploratory, explanatory; </a:t>
            </a:r>
          </a:p>
          <a:p>
            <a:pPr>
              <a:buFontTx/>
              <a:buChar char="-"/>
            </a:pPr>
            <a:r>
              <a:rPr lang="en-GB" baseline="0" dirty="0"/>
              <a:t>- Key challenge is </a:t>
            </a:r>
            <a:r>
              <a:rPr lang="en-GB" baseline="0" dirty="0" err="1"/>
              <a:t>generalisability</a:t>
            </a:r>
            <a:r>
              <a:rPr lang="en-GB" baseline="0" dirty="0"/>
              <a:t> – whether findings from one context can be transferred and applied in others.  Strong need for comparative and x-country research;  rigorous case studies.</a:t>
            </a:r>
          </a:p>
          <a:p>
            <a:pPr>
              <a:buFontTx/>
              <a:buChar char="-"/>
            </a:pPr>
            <a:r>
              <a:rPr lang="en-GB" baseline="0" dirty="0"/>
              <a:t>- Funding – EU, DFID have been champions of research in this field;  but still difficult to fund large scale programmes</a:t>
            </a:r>
          </a:p>
          <a:p>
            <a:pPr>
              <a:buFontTx/>
              <a:buChar char="-"/>
            </a:pPr>
            <a:r>
              <a:rPr lang="en-GB" baseline="0" dirty="0"/>
              <a:t>- Influencing policy – partly about way research is conducted (how questions are arrived at, who is involved);  packaging and presentation of results; partly about institutional structures for research uptake --- important challenge for research that seeks to inform policy.</a:t>
            </a:r>
          </a:p>
          <a:p>
            <a:pPr>
              <a:buFontTx/>
              <a:buChar char="-"/>
            </a:pPr>
            <a:endParaRPr lang="en-GB" baseline="0" dirty="0"/>
          </a:p>
          <a:p>
            <a:pPr>
              <a:buFontTx/>
              <a:buChar char="-"/>
            </a:pPr>
            <a:r>
              <a:rPr lang="en-GB" dirty="0"/>
              <a:t>Conclusion:</a:t>
            </a:r>
            <a:r>
              <a:rPr lang="en-GB" baseline="0" dirty="0"/>
              <a:t>  exciting field;  unprecedented growth;  increasing credibility as a field, with own society and conference.  But still a long way to go...</a:t>
            </a:r>
            <a:endParaRPr lang="en-GB" dirty="0"/>
          </a:p>
        </p:txBody>
      </p:sp>
      <p:sp>
        <p:nvSpPr>
          <p:cNvPr id="4" name="Slide Number Placeholder 3"/>
          <p:cNvSpPr>
            <a:spLocks noGrp="1"/>
          </p:cNvSpPr>
          <p:nvPr>
            <p:ph type="sldNum" sz="quarter" idx="10"/>
          </p:nvPr>
        </p:nvSpPr>
        <p:spPr/>
        <p:txBody>
          <a:bodyPr/>
          <a:lstStyle/>
          <a:p>
            <a:fld id="{C91308ED-229A-9545-9723-42B3A71AD6A0}"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Theme – pendulum of HS vs. disease-driven</a:t>
            </a:r>
            <a:r>
              <a:rPr lang="en-GB" baseline="0" dirty="0"/>
              <a:t> programmes</a:t>
            </a:r>
          </a:p>
          <a:p>
            <a:r>
              <a:rPr lang="en-GB" baseline="0" dirty="0"/>
              <a:t>Major expansion in the MDG period – recognition that </a:t>
            </a:r>
            <a:r>
              <a:rPr lang="en-GB" baseline="0" dirty="0" err="1"/>
              <a:t>diseas</a:t>
            </a:r>
            <a:r>
              <a:rPr lang="en-GB" baseline="0" dirty="0"/>
              <a:t>-specific targets could not be met with weak systems.</a:t>
            </a:r>
            <a:endParaRPr lang="en-GB" dirty="0"/>
          </a:p>
        </p:txBody>
      </p:sp>
      <p:sp>
        <p:nvSpPr>
          <p:cNvPr id="4" name="Slide Number Placeholder 3"/>
          <p:cNvSpPr>
            <a:spLocks noGrp="1"/>
          </p:cNvSpPr>
          <p:nvPr>
            <p:ph type="sldNum" sz="quarter" idx="10"/>
          </p:nvPr>
        </p:nvSpPr>
        <p:spPr/>
        <p:txBody>
          <a:bodyPr/>
          <a:lstStyle/>
          <a:p>
            <a:fld id="{C91308ED-229A-9545-9723-42B3A71AD6A0}"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Example of how </a:t>
            </a:r>
            <a:r>
              <a:rPr lang="en-GB" u="sng" dirty="0"/>
              <a:t>health systems thinking </a:t>
            </a:r>
            <a:r>
              <a:rPr lang="en-GB" dirty="0"/>
              <a:t>has informed debates about how to address disease-specific challenges; and points</a:t>
            </a:r>
            <a:r>
              <a:rPr lang="en-GB" baseline="0" dirty="0"/>
              <a:t> to a research agenda that addresses the underlying health system</a:t>
            </a:r>
            <a:endParaRPr lang="en-GB" dirty="0"/>
          </a:p>
        </p:txBody>
      </p:sp>
      <p:sp>
        <p:nvSpPr>
          <p:cNvPr id="4" name="Slide Number Placeholder 3"/>
          <p:cNvSpPr>
            <a:spLocks noGrp="1"/>
          </p:cNvSpPr>
          <p:nvPr>
            <p:ph type="sldNum" sz="quarter" idx="10"/>
          </p:nvPr>
        </p:nvSpPr>
        <p:spPr/>
        <p:txBody>
          <a:bodyPr/>
          <a:lstStyle/>
          <a:p>
            <a:fld id="{C91308ED-229A-9545-9723-42B3A71AD6A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Not new – carried on with</a:t>
            </a:r>
            <a:r>
              <a:rPr lang="en-GB" baseline="0" dirty="0"/>
              <a:t>out “label”; </a:t>
            </a:r>
            <a:r>
              <a:rPr lang="en-GB" baseline="0" dirty="0" err="1"/>
              <a:t>eg</a:t>
            </a:r>
            <a:r>
              <a:rPr lang="en-GB" baseline="0" dirty="0"/>
              <a:t>. </a:t>
            </a:r>
            <a:r>
              <a:rPr lang="en-GB" dirty="0"/>
              <a:t>Belgians</a:t>
            </a:r>
            <a:r>
              <a:rPr lang="en-GB" baseline="0" dirty="0"/>
              <a:t> (+ others) at Antwerp – clinical, but recognition of need for systems support – CBHI, district hospitals</a:t>
            </a:r>
          </a:p>
          <a:p>
            <a:r>
              <a:rPr lang="en-GB" baseline="0" dirty="0"/>
              <a:t>Background of well-established methods in “health services research”, </a:t>
            </a:r>
            <a:r>
              <a:rPr lang="en-GB" baseline="0" dirty="0" err="1"/>
              <a:t>eg</a:t>
            </a:r>
            <a:r>
              <a:rPr lang="en-GB" baseline="0" dirty="0"/>
              <a:t>. NHS, from 1990s</a:t>
            </a:r>
          </a:p>
          <a:p>
            <a:r>
              <a:rPr lang="en-GB" baseline="0" dirty="0"/>
              <a:t>Anne Mills’ review – Casual </a:t>
            </a:r>
            <a:r>
              <a:rPr lang="en-GB" baseline="0" dirty="0" err="1"/>
              <a:t>google</a:t>
            </a:r>
            <a:r>
              <a:rPr lang="en-GB" baseline="0" dirty="0"/>
              <a:t> scholar search in May 2008 finds little on “HSR” or “HPSR” -  (LSHTM bias)</a:t>
            </a:r>
          </a:p>
          <a:p>
            <a:endParaRPr lang="en-GB" dirty="0"/>
          </a:p>
        </p:txBody>
      </p:sp>
      <p:sp>
        <p:nvSpPr>
          <p:cNvPr id="4" name="Slide Number Placeholder 3"/>
          <p:cNvSpPr>
            <a:spLocks noGrp="1"/>
          </p:cNvSpPr>
          <p:nvPr>
            <p:ph type="sldNum" sz="quarter" idx="10"/>
          </p:nvPr>
        </p:nvSpPr>
        <p:spPr/>
        <p:txBody>
          <a:bodyPr/>
          <a:lstStyle/>
          <a:p>
            <a:fld id="{C91308ED-229A-9545-9723-42B3A71AD6A0}"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A </a:t>
            </a:r>
            <a:r>
              <a:rPr lang="en-GB" b="1" dirty="0"/>
              <a:t>topic</a:t>
            </a:r>
            <a:r>
              <a:rPr lang="en-GB" dirty="0"/>
              <a:t>, not a discipline;  </a:t>
            </a:r>
          </a:p>
          <a:p>
            <a:endParaRPr lang="en-GB" dirty="0"/>
          </a:p>
        </p:txBody>
      </p:sp>
      <p:sp>
        <p:nvSpPr>
          <p:cNvPr id="4" name="Slide Number Placeholder 3"/>
          <p:cNvSpPr>
            <a:spLocks noGrp="1"/>
          </p:cNvSpPr>
          <p:nvPr>
            <p:ph type="sldNum" sz="quarter" idx="10"/>
          </p:nvPr>
        </p:nvSpPr>
        <p:spPr/>
        <p:txBody>
          <a:bodyPr/>
          <a:lstStyle/>
          <a:p>
            <a:fld id="{C91308ED-229A-9545-9723-42B3A71AD6A0}"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Blocks</a:t>
            </a:r>
            <a:r>
              <a:rPr lang="en-GB" baseline="0" dirty="0"/>
              <a:t> ; Relationships ; recognise influences outside the “health sector”</a:t>
            </a:r>
            <a:endParaRPr lang="en-GB" dirty="0"/>
          </a:p>
        </p:txBody>
      </p:sp>
      <p:sp>
        <p:nvSpPr>
          <p:cNvPr id="4" name="Slide Number Placeholder 3"/>
          <p:cNvSpPr>
            <a:spLocks noGrp="1"/>
          </p:cNvSpPr>
          <p:nvPr>
            <p:ph type="sldNum" sz="quarter" idx="10"/>
          </p:nvPr>
        </p:nvSpPr>
        <p:spPr/>
        <p:txBody>
          <a:bodyPr/>
          <a:lstStyle/>
          <a:p>
            <a:fld id="{C91308ED-229A-9545-9723-42B3A71AD6A0}"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Fundamentally a field driven by questions;  useful</a:t>
            </a:r>
            <a:r>
              <a:rPr lang="en-GB" baseline="0" dirty="0"/>
              <a:t> way to think of these is to distinguish – Evaluative from descriptive / exploratory/explanatory;  and the level of enquiry</a:t>
            </a:r>
            <a:endParaRPr lang="en-GB" dirty="0"/>
          </a:p>
        </p:txBody>
      </p:sp>
      <p:sp>
        <p:nvSpPr>
          <p:cNvPr id="4" name="Slide Number Placeholder 3"/>
          <p:cNvSpPr>
            <a:spLocks noGrp="1"/>
          </p:cNvSpPr>
          <p:nvPr>
            <p:ph type="sldNum" sz="quarter" idx="10"/>
          </p:nvPr>
        </p:nvSpPr>
        <p:spPr/>
        <p:txBody>
          <a:bodyPr/>
          <a:lstStyle/>
          <a:p>
            <a:fld id="{C91308ED-229A-9545-9723-42B3A71AD6A0}"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Motivated by practical</a:t>
            </a:r>
            <a:r>
              <a:rPr lang="en-GB" baseline="0" dirty="0"/>
              <a:t> questions – why do interventions or policies or reforms not have their desired effects?  Possibly because our models and tools are too simplistic, fail to recognise the complex and adaptive nature of systems;  broadening field of research to include, </a:t>
            </a:r>
            <a:r>
              <a:rPr lang="en-GB" baseline="0" dirty="0" err="1"/>
              <a:t>eg</a:t>
            </a:r>
            <a:r>
              <a:rPr lang="en-GB" baseline="0" dirty="0"/>
              <a:t>, systems dynamic modelling to simulate systems behaviour and response – to test hypotheses, </a:t>
            </a:r>
            <a:r>
              <a:rPr lang="en-GB" baseline="0" dirty="0" err="1"/>
              <a:t>gnerate</a:t>
            </a:r>
            <a:r>
              <a:rPr lang="en-GB" baseline="0" dirty="0"/>
              <a:t> scenarios. </a:t>
            </a:r>
            <a:endParaRPr lang="en-GB" dirty="0"/>
          </a:p>
        </p:txBody>
      </p:sp>
      <p:sp>
        <p:nvSpPr>
          <p:cNvPr id="4" name="Slide Number Placeholder 3"/>
          <p:cNvSpPr>
            <a:spLocks noGrp="1"/>
          </p:cNvSpPr>
          <p:nvPr>
            <p:ph type="sldNum" sz="quarter" idx="10"/>
          </p:nvPr>
        </p:nvSpPr>
        <p:spPr/>
        <p:txBody>
          <a:bodyPr/>
          <a:lstStyle/>
          <a:p>
            <a:fld id="{C91308ED-229A-9545-9723-42B3A71AD6A0}"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Closely related</a:t>
            </a:r>
            <a:r>
              <a:rPr lang="en-GB" baseline="0" dirty="0"/>
              <a:t> to second point – contributions to methods for evaluation</a:t>
            </a:r>
          </a:p>
          <a:p>
            <a:r>
              <a:rPr lang="en-GB" baseline="0" dirty="0"/>
              <a:t>Here interested in evaluation of health system interventions – interventions aimed at one or more of the “building blocks” – typical example is pay-for-performance schemes</a:t>
            </a:r>
            <a:endParaRPr lang="en-GB" dirty="0"/>
          </a:p>
        </p:txBody>
      </p:sp>
      <p:sp>
        <p:nvSpPr>
          <p:cNvPr id="4" name="Slide Number Placeholder 3"/>
          <p:cNvSpPr>
            <a:spLocks noGrp="1"/>
          </p:cNvSpPr>
          <p:nvPr>
            <p:ph type="sldNum" sz="quarter" idx="10"/>
          </p:nvPr>
        </p:nvSpPr>
        <p:spPr/>
        <p:txBody>
          <a:bodyPr/>
          <a:lstStyle/>
          <a:p>
            <a:fld id="{C91308ED-229A-9545-9723-42B3A71AD6A0}"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130425"/>
            <a:ext cx="8420100" cy="1470025"/>
          </a:xfrm>
        </p:spPr>
        <p:txBody>
          <a:bodyPr>
            <a:normAutofit/>
          </a:bodyPr>
          <a:lstStyle>
            <a:lvl1pPr algn="l">
              <a:defRPr sz="2400">
                <a:solidFill>
                  <a:srgbClr val="000000"/>
                </a:solidFill>
                <a:latin typeface="Arial Black"/>
                <a:cs typeface="Arial Black"/>
              </a:defRPr>
            </a:lvl1pPr>
          </a:lstStyle>
          <a:p>
            <a:r>
              <a:rPr lang="en-US"/>
              <a:t>Click to edit Master title style</a:t>
            </a:r>
            <a:endParaRPr lang="en-US" dirty="0"/>
          </a:p>
        </p:txBody>
      </p:sp>
      <p:sp>
        <p:nvSpPr>
          <p:cNvPr id="3" name="Subtitle 2"/>
          <p:cNvSpPr>
            <a:spLocks noGrp="1"/>
          </p:cNvSpPr>
          <p:nvPr>
            <p:ph type="subTitle" idx="1"/>
          </p:nvPr>
        </p:nvSpPr>
        <p:spPr>
          <a:xfrm>
            <a:off x="304800" y="3886200"/>
            <a:ext cx="8420100" cy="1587500"/>
          </a:xfrm>
          <a:prstGeom prst="rect">
            <a:avLst/>
          </a:prstGeom>
        </p:spPr>
        <p:txBody>
          <a:bodyPr>
            <a:normAutofit/>
          </a:bodyPr>
          <a:lstStyle>
            <a:lvl1pPr marL="0" indent="0" algn="l">
              <a:buNone/>
              <a:defRPr sz="2200">
                <a:solidFill>
                  <a:srgbClr val="000000"/>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377172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7500" y="1570038"/>
            <a:ext cx="8369300" cy="1033462"/>
          </a:xfrm>
        </p:spPr>
        <p:txBody>
          <a:bodyPr>
            <a:normAutofit/>
          </a:bodyPr>
          <a:lstStyle>
            <a:lvl1pPr algn="l">
              <a:defRPr sz="4000">
                <a:solidFill>
                  <a:srgbClr val="000000"/>
                </a:solidFill>
                <a:latin typeface="Arial Black"/>
                <a:cs typeface="Arial Black"/>
              </a:defRPr>
            </a:lvl1pPr>
          </a:lstStyle>
          <a:p>
            <a:r>
              <a:rPr lang="en-GB" dirty="0"/>
              <a:t>Click to add title</a:t>
            </a:r>
            <a:endParaRPr lang="en-US" dirty="0"/>
          </a:p>
        </p:txBody>
      </p:sp>
      <p:sp>
        <p:nvSpPr>
          <p:cNvPr id="3" name="Content Placeholder 2"/>
          <p:cNvSpPr>
            <a:spLocks noGrp="1"/>
          </p:cNvSpPr>
          <p:nvPr>
            <p:ph idx="1"/>
          </p:nvPr>
        </p:nvSpPr>
        <p:spPr>
          <a:xfrm>
            <a:off x="317500" y="2717800"/>
            <a:ext cx="8369300" cy="3200399"/>
          </a:xfrm>
          <a:prstGeom prst="rect">
            <a:avLst/>
          </a:prstGeom>
        </p:spPr>
        <p:txBody>
          <a:bodyPr>
            <a:normAutofit/>
          </a:bodyPr>
          <a:lstStyle>
            <a:lvl1pPr>
              <a:defRPr sz="2200">
                <a:solidFill>
                  <a:srgbClr val="000000"/>
                </a:solidFill>
                <a:latin typeface="+mj-lt"/>
              </a:defRPr>
            </a:lvl1pPr>
            <a:lvl2pPr>
              <a:defRPr sz="1800">
                <a:solidFill>
                  <a:srgbClr val="000000"/>
                </a:solidFill>
                <a:latin typeface="+mj-lt"/>
              </a:defRPr>
            </a:lvl2pPr>
            <a:lvl3pPr>
              <a:defRPr sz="1800">
                <a:solidFill>
                  <a:srgbClr val="000000"/>
                </a:solidFill>
                <a:latin typeface="+mj-lt"/>
              </a:defRPr>
            </a:lvl3pPr>
            <a:lvl4pPr>
              <a:defRPr sz="1800">
                <a:solidFill>
                  <a:srgbClr val="000000"/>
                </a:solidFill>
                <a:latin typeface="+mj-lt"/>
              </a:defRPr>
            </a:lvl4pPr>
            <a:lvl5pPr>
              <a:defRPr sz="1800">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01429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178300"/>
            <a:ext cx="7772400" cy="1362075"/>
          </a:xfrm>
        </p:spPr>
        <p:txBody>
          <a:bodyPr anchor="t"/>
          <a:lstStyle>
            <a:lvl1pPr algn="l">
              <a:defRPr sz="4000" b="1" cap="all">
                <a:solidFill>
                  <a:srgbClr val="000000"/>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678113"/>
            <a:ext cx="7772400" cy="1500187"/>
          </a:xfrm>
          <a:prstGeom prst="rect">
            <a:avLst/>
          </a:prstGeom>
        </p:spPr>
        <p:txBody>
          <a:bodyPr anchor="b"/>
          <a:lstStyle>
            <a:lvl1pPr marL="0" indent="0">
              <a:buNone/>
              <a:defRPr sz="2200">
                <a:solidFill>
                  <a:srgbClr val="0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146216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17500" y="2794001"/>
            <a:ext cx="4038600" cy="3238500"/>
          </a:xfrm>
          <a:prstGeom prst="rect">
            <a:avLst/>
          </a:prstGeom>
        </p:spPr>
        <p:txBody>
          <a:bodyPr/>
          <a:lstStyle>
            <a:lvl1pPr>
              <a:defRPr sz="2200">
                <a:solidFill>
                  <a:srgbClr val="000000"/>
                </a:solidFill>
              </a:defRPr>
            </a:lvl1pPr>
            <a:lvl2pPr>
              <a:defRPr sz="2200">
                <a:solidFill>
                  <a:srgbClr val="000000"/>
                </a:solidFill>
              </a:defRPr>
            </a:lvl2pPr>
            <a:lvl3pPr>
              <a:defRPr sz="2200">
                <a:solidFill>
                  <a:srgbClr val="000000"/>
                </a:solidFill>
              </a:defRPr>
            </a:lvl3pPr>
            <a:lvl4pPr>
              <a:defRPr sz="2200">
                <a:solidFill>
                  <a:srgbClr val="000000"/>
                </a:solidFill>
              </a:defRPr>
            </a:lvl4pPr>
            <a:lvl5pPr>
              <a:defRPr sz="18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2794001"/>
            <a:ext cx="4038600" cy="3238500"/>
          </a:xfrm>
          <a:prstGeom prst="rect">
            <a:avLst/>
          </a:prstGeom>
        </p:spPr>
        <p:txBody>
          <a:bodyPr/>
          <a:lstStyle>
            <a:lvl1pPr>
              <a:defRPr sz="2200">
                <a:solidFill>
                  <a:srgbClr val="000000"/>
                </a:solidFill>
              </a:defRPr>
            </a:lvl1pPr>
            <a:lvl2pPr>
              <a:defRPr sz="2200">
                <a:solidFill>
                  <a:srgbClr val="000000"/>
                </a:solidFill>
              </a:defRPr>
            </a:lvl2pPr>
            <a:lvl3pPr>
              <a:defRPr sz="2200">
                <a:solidFill>
                  <a:srgbClr val="000000"/>
                </a:solidFill>
              </a:defRPr>
            </a:lvl3pPr>
            <a:lvl4pPr>
              <a:defRPr sz="2200">
                <a:solidFill>
                  <a:srgbClr val="000000"/>
                </a:solidFill>
              </a:defRPr>
            </a:lvl4pPr>
            <a:lvl5pPr>
              <a:defRPr sz="22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hasCustomPrompt="1"/>
          </p:nvPr>
        </p:nvSpPr>
        <p:spPr>
          <a:xfrm>
            <a:off x="317500" y="1570038"/>
            <a:ext cx="8369300" cy="1033462"/>
          </a:xfrm>
        </p:spPr>
        <p:txBody>
          <a:bodyPr>
            <a:normAutofit/>
          </a:bodyPr>
          <a:lstStyle>
            <a:lvl1pPr algn="l">
              <a:defRPr sz="4000">
                <a:solidFill>
                  <a:srgbClr val="000000"/>
                </a:solidFill>
                <a:latin typeface="Arial Black"/>
                <a:cs typeface="Arial Black"/>
              </a:defRPr>
            </a:lvl1pPr>
          </a:lstStyle>
          <a:p>
            <a:r>
              <a:rPr lang="en-GB" dirty="0"/>
              <a:t>Click to add title</a:t>
            </a:r>
            <a:endParaRPr lang="en-US" dirty="0"/>
          </a:p>
        </p:txBody>
      </p:sp>
    </p:spTree>
    <p:extLst>
      <p:ext uri="{BB962C8B-B14F-4D97-AF65-F5344CB8AC3E}">
        <p14:creationId xmlns:p14="http://schemas.microsoft.com/office/powerpoint/2010/main" val="2513582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801813"/>
            <a:ext cx="4040188" cy="639762"/>
          </a:xfrm>
          <a:prstGeom prst="rect">
            <a:avLst/>
          </a:prstGeom>
        </p:spPr>
        <p:txBody>
          <a:bodyPr anchor="b"/>
          <a:lstStyle>
            <a:lvl1pPr marL="0" indent="0">
              <a:buNone/>
              <a:defRPr sz="2400" b="1">
                <a:solidFill>
                  <a:srgbClr val="0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41575"/>
            <a:ext cx="4040188" cy="3324225"/>
          </a:xfrm>
          <a:prstGeom prst="rect">
            <a:avLst/>
          </a:prstGeom>
        </p:spPr>
        <p:txBody>
          <a:bodyPr/>
          <a:lstStyle>
            <a:lvl1pPr>
              <a:defRPr sz="2200">
                <a:solidFill>
                  <a:srgbClr val="000000"/>
                </a:solidFill>
              </a:defRPr>
            </a:lvl1pPr>
            <a:lvl2pPr>
              <a:defRPr sz="2200">
                <a:solidFill>
                  <a:srgbClr val="000000"/>
                </a:solidFill>
              </a:defRPr>
            </a:lvl2pPr>
            <a:lvl3pPr>
              <a:defRPr sz="2200">
                <a:solidFill>
                  <a:srgbClr val="000000"/>
                </a:solidFill>
              </a:defRPr>
            </a:lvl3pPr>
            <a:lvl4pPr>
              <a:defRPr sz="2200">
                <a:solidFill>
                  <a:srgbClr val="000000"/>
                </a:solidFill>
              </a:defRPr>
            </a:lvl4pPr>
            <a:lvl5pPr>
              <a:defRPr sz="1600">
                <a:solidFill>
                  <a:srgbClr val="000000"/>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801813"/>
            <a:ext cx="4041775" cy="639762"/>
          </a:xfrm>
          <a:prstGeom prst="rect">
            <a:avLst/>
          </a:prstGeom>
        </p:spPr>
        <p:txBody>
          <a:bodyPr anchor="b"/>
          <a:lstStyle>
            <a:lvl1pPr marL="0" indent="0">
              <a:buNone/>
              <a:defRPr sz="2400" b="1">
                <a:solidFill>
                  <a:srgbClr val="0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41575"/>
            <a:ext cx="4041775" cy="3324225"/>
          </a:xfrm>
          <a:prstGeom prst="rect">
            <a:avLst/>
          </a:prstGeom>
        </p:spPr>
        <p:txBody>
          <a:bodyPr/>
          <a:lstStyle>
            <a:lvl1pPr>
              <a:defRPr sz="2400">
                <a:solidFill>
                  <a:srgbClr val="000000"/>
                </a:solidFill>
              </a:defRPr>
            </a:lvl1pPr>
            <a:lvl2pPr>
              <a:defRPr sz="2000">
                <a:solidFill>
                  <a:srgbClr val="000000"/>
                </a:solidFill>
              </a:defRPr>
            </a:lvl2pPr>
            <a:lvl3pPr>
              <a:defRPr sz="1800">
                <a:solidFill>
                  <a:srgbClr val="000000"/>
                </a:solidFill>
              </a:defRPr>
            </a:lvl3pPr>
            <a:lvl4pPr>
              <a:defRPr sz="1600">
                <a:solidFill>
                  <a:srgbClr val="000000"/>
                </a:solidFill>
              </a:defRPr>
            </a:lvl4pPr>
            <a:lvl5pPr>
              <a:defRPr sz="1600">
                <a:solidFill>
                  <a:srgbClr val="000000"/>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69277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317500" y="1570038"/>
            <a:ext cx="8369300" cy="1033462"/>
          </a:xfrm>
        </p:spPr>
        <p:txBody>
          <a:bodyPr>
            <a:normAutofit/>
          </a:bodyPr>
          <a:lstStyle>
            <a:lvl1pPr algn="l">
              <a:defRPr sz="4000">
                <a:solidFill>
                  <a:srgbClr val="000000"/>
                </a:solidFill>
                <a:latin typeface="Arial Black"/>
                <a:cs typeface="Arial Black"/>
              </a:defRPr>
            </a:lvl1pPr>
          </a:lstStyle>
          <a:p>
            <a:r>
              <a:rPr lang="en-GB" dirty="0"/>
              <a:t>Click to add title</a:t>
            </a:r>
            <a:endParaRPr lang="en-US" dirty="0"/>
          </a:p>
        </p:txBody>
      </p:sp>
    </p:spTree>
    <p:extLst>
      <p:ext uri="{BB962C8B-B14F-4D97-AF65-F5344CB8AC3E}">
        <p14:creationId xmlns:p14="http://schemas.microsoft.com/office/powerpoint/2010/main" val="430381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9469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2736" y="1866915"/>
            <a:ext cx="3072777" cy="723883"/>
          </a:xfrm>
        </p:spPr>
        <p:txBody>
          <a:bodyPr anchor="b"/>
          <a:lstStyle>
            <a:lvl1pPr algn="l">
              <a:defRPr sz="2400" b="1">
                <a:solidFill>
                  <a:srgbClr val="000000"/>
                </a:solidFill>
              </a:defRPr>
            </a:lvl1pPr>
          </a:lstStyle>
          <a:p>
            <a:r>
              <a:rPr lang="en-US"/>
              <a:t>Click to edit Master title style</a:t>
            </a:r>
            <a:endParaRPr lang="en-US" dirty="0"/>
          </a:p>
        </p:txBody>
      </p:sp>
      <p:sp>
        <p:nvSpPr>
          <p:cNvPr id="3" name="Content Placeholder 2"/>
          <p:cNvSpPr>
            <a:spLocks noGrp="1"/>
          </p:cNvSpPr>
          <p:nvPr>
            <p:ph idx="1"/>
          </p:nvPr>
        </p:nvSpPr>
        <p:spPr>
          <a:xfrm>
            <a:off x="3465513" y="1866916"/>
            <a:ext cx="5221287" cy="3746500"/>
          </a:xfrm>
          <a:prstGeom prst="rect">
            <a:avLst/>
          </a:prstGeom>
        </p:spPr>
        <p:txBody>
          <a:bodyPr/>
          <a:lstStyle>
            <a:lvl1pPr>
              <a:defRPr sz="2200">
                <a:solidFill>
                  <a:srgbClr val="000000"/>
                </a:solidFill>
              </a:defRPr>
            </a:lvl1pPr>
            <a:lvl2pPr>
              <a:defRPr sz="2800">
                <a:solidFill>
                  <a:srgbClr val="000000"/>
                </a:solidFill>
              </a:defRPr>
            </a:lvl2pPr>
            <a:lvl3pPr>
              <a:defRPr sz="2400">
                <a:solidFill>
                  <a:srgbClr val="000000"/>
                </a:solidFill>
              </a:defRPr>
            </a:lvl3pPr>
            <a:lvl4pPr>
              <a:defRPr sz="2000">
                <a:solidFill>
                  <a:srgbClr val="000000"/>
                </a:solidFill>
              </a:defRPr>
            </a:lvl4pPr>
            <a:lvl5pPr>
              <a:defRPr sz="2000">
                <a:solidFill>
                  <a:srgbClr val="000000"/>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92736" y="2590799"/>
            <a:ext cx="3072777" cy="3022617"/>
          </a:xfrm>
          <a:prstGeom prst="rect">
            <a:avLst/>
          </a:prstGeom>
        </p:spPr>
        <p:txBody>
          <a:bodyPr/>
          <a:lstStyle>
            <a:lvl1pPr marL="0" indent="0">
              <a:buNone/>
              <a:defRPr sz="2200">
                <a:solidFill>
                  <a:srgbClr val="00000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19720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0000"/>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792288" y="1752599"/>
            <a:ext cx="5486400" cy="2974975"/>
          </a:xfrm>
          <a:prstGeom prst="rect">
            <a:avLst/>
          </a:prstGeom>
        </p:spPr>
        <p:txBody>
          <a:bodyPr/>
          <a:lstStyle>
            <a:lvl1pPr marL="0" indent="0">
              <a:buNone/>
              <a:defRPr sz="22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437324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Powerpoint slide backgrounds_v6-7.jp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0"/>
            <a:ext cx="9144000" cy="6868732"/>
          </a:xfrm>
          <a:prstGeom prst="rect">
            <a:avLst/>
          </a:prstGeom>
        </p:spPr>
      </p:pic>
      <p:sp>
        <p:nvSpPr>
          <p:cNvPr id="2" name="Title Placeholder 1"/>
          <p:cNvSpPr>
            <a:spLocks noGrp="1"/>
          </p:cNvSpPr>
          <p:nvPr>
            <p:ph type="title"/>
          </p:nvPr>
        </p:nvSpPr>
        <p:spPr>
          <a:xfrm>
            <a:off x="317500" y="1671638"/>
            <a:ext cx="8432800" cy="842962"/>
          </a:xfrm>
          <a:prstGeom prst="rect">
            <a:avLst/>
          </a:prstGeom>
        </p:spPr>
        <p:txBody>
          <a:bodyPr vert="horz" lIns="91440" tIns="45720" rIns="91440" bIns="45720" rtlCol="0" anchor="ctr">
            <a:noAutofit/>
          </a:bodyPr>
          <a:lstStyle/>
          <a:p>
            <a:r>
              <a:rPr lang="en-GB" dirty="0"/>
              <a:t>Click to add title</a:t>
            </a:r>
            <a:endParaRPr lang="en-US" dirty="0"/>
          </a:p>
        </p:txBody>
      </p:sp>
    </p:spTree>
    <p:extLst>
      <p:ext uri="{BB962C8B-B14F-4D97-AF65-F5344CB8AC3E}">
        <p14:creationId xmlns:p14="http://schemas.microsoft.com/office/powerpoint/2010/main" val="537733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dt="0"/>
  <p:txStyles>
    <p:titleStyle>
      <a:lvl1pPr algn="l" defTabSz="457200" rtl="0" eaLnBrk="1" latinLnBrk="0" hangingPunct="1">
        <a:spcBef>
          <a:spcPct val="0"/>
        </a:spcBef>
        <a:buNone/>
        <a:defRPr sz="4000" kern="1200" baseline="0">
          <a:solidFill>
            <a:schemeClr val="tx1"/>
          </a:solidFill>
          <a:latin typeface="Arial Black"/>
          <a:ea typeface="+mj-ea"/>
          <a:cs typeface="Arial Black"/>
        </a:defRPr>
      </a:lvl1pPr>
    </p:titleStyle>
    <p:bodyStyle>
      <a:lvl1pPr marL="342900" indent="-342900" algn="l" defTabSz="457200" rtl="0" eaLnBrk="1" latinLnBrk="0" hangingPunct="1">
        <a:spcBef>
          <a:spcPct val="20000"/>
        </a:spcBef>
        <a:buFont typeface="Arial"/>
        <a:buChar char="•"/>
        <a:defRPr sz="1800" kern="1200">
          <a:solidFill>
            <a:schemeClr val="tx1"/>
          </a:solidFill>
          <a:latin typeface="+mj-lt"/>
          <a:ea typeface="+mn-ea"/>
          <a:cs typeface="+mn-cs"/>
        </a:defRPr>
      </a:lvl1pPr>
      <a:lvl2pPr marL="742950" indent="-285750" algn="l" defTabSz="457200" rtl="0" eaLnBrk="1" latinLnBrk="0" hangingPunct="1">
        <a:spcBef>
          <a:spcPct val="20000"/>
        </a:spcBef>
        <a:buFont typeface="Arial"/>
        <a:buChar char="–"/>
        <a:defRPr sz="1800" kern="1200">
          <a:solidFill>
            <a:schemeClr val="tx1"/>
          </a:solidFill>
          <a:latin typeface="+mj-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j-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j-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j-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lstStyle/>
          <a:p>
            <a:r>
              <a:rPr lang="en-GB" dirty="0"/>
              <a:t>Health Systems Research:  History and Evolution</a:t>
            </a:r>
          </a:p>
        </p:txBody>
      </p:sp>
      <p:sp>
        <p:nvSpPr>
          <p:cNvPr id="10" name="Subtitle 9"/>
          <p:cNvSpPr>
            <a:spLocks noGrp="1"/>
          </p:cNvSpPr>
          <p:nvPr>
            <p:ph type="subTitle" idx="1"/>
          </p:nvPr>
        </p:nvSpPr>
        <p:spPr/>
        <p:txBody>
          <a:bodyPr/>
          <a:lstStyle/>
          <a:p>
            <a:r>
              <a:rPr lang="en-GB" dirty="0"/>
              <a:t>Kara Hanson</a:t>
            </a:r>
          </a:p>
          <a:p>
            <a:r>
              <a:rPr lang="en-GB" dirty="0"/>
              <a:t>Department of Global Health and Development</a:t>
            </a:r>
          </a:p>
        </p:txBody>
      </p:sp>
      <p:sp>
        <p:nvSpPr>
          <p:cNvPr id="5" name="Rectangle 4"/>
          <p:cNvSpPr/>
          <p:nvPr/>
        </p:nvSpPr>
        <p:spPr>
          <a:xfrm>
            <a:off x="0" y="6426200"/>
            <a:ext cx="9156700" cy="444500"/>
          </a:xfrm>
          <a:prstGeom prst="rect">
            <a:avLst/>
          </a:prstGeom>
          <a:solidFill>
            <a:srgbClr val="00477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ubtitle 2"/>
          <p:cNvSpPr txBox="1">
            <a:spLocks/>
          </p:cNvSpPr>
          <p:nvPr/>
        </p:nvSpPr>
        <p:spPr>
          <a:xfrm>
            <a:off x="342900" y="6451600"/>
            <a:ext cx="3263900" cy="355600"/>
          </a:xfrm>
          <a:prstGeom prst="rect">
            <a:avLst/>
          </a:prstGeom>
        </p:spPr>
        <p:txBody>
          <a:bodyPr>
            <a:noAutofit/>
          </a:bodyPr>
          <a:lstStyle>
            <a:lvl1pPr marL="0" indent="0" algn="l" defTabSz="457200" rtl="0" eaLnBrk="1" latinLnBrk="0" hangingPunct="1">
              <a:spcBef>
                <a:spcPct val="20000"/>
              </a:spcBef>
              <a:buFont typeface="Arial"/>
              <a:buNone/>
              <a:defRPr sz="2200" kern="1200">
                <a:solidFill>
                  <a:srgbClr val="000000"/>
                </a:solidFill>
                <a:latin typeface="+mj-lt"/>
                <a:ea typeface="+mn-ea"/>
                <a:cs typeface="+mn-cs"/>
              </a:defRPr>
            </a:lvl1pPr>
            <a:lvl2pPr marL="457200" indent="0" algn="ctr" defTabSz="457200" rtl="0" eaLnBrk="1" latinLnBrk="0" hangingPunct="1">
              <a:spcBef>
                <a:spcPct val="20000"/>
              </a:spcBef>
              <a:buFont typeface="Arial"/>
              <a:buNone/>
              <a:defRPr sz="1800" kern="1200">
                <a:solidFill>
                  <a:schemeClr val="tx1">
                    <a:tint val="75000"/>
                  </a:schemeClr>
                </a:solidFill>
                <a:latin typeface="+mj-lt"/>
                <a:ea typeface="+mn-ea"/>
                <a:cs typeface="+mn-cs"/>
              </a:defRPr>
            </a:lvl2pPr>
            <a:lvl3pPr marL="914400" indent="0" algn="ctr" defTabSz="457200" rtl="0" eaLnBrk="1" latinLnBrk="0" hangingPunct="1">
              <a:spcBef>
                <a:spcPct val="20000"/>
              </a:spcBef>
              <a:buFont typeface="Arial"/>
              <a:buNone/>
              <a:defRPr sz="1800" kern="1200">
                <a:solidFill>
                  <a:schemeClr val="tx1">
                    <a:tint val="75000"/>
                  </a:schemeClr>
                </a:solidFill>
                <a:latin typeface="+mj-lt"/>
                <a:ea typeface="+mn-ea"/>
                <a:cs typeface="+mn-cs"/>
              </a:defRPr>
            </a:lvl3pPr>
            <a:lvl4pPr marL="1371600" indent="0" algn="ctr" defTabSz="457200" rtl="0" eaLnBrk="1" latinLnBrk="0" hangingPunct="1">
              <a:spcBef>
                <a:spcPct val="20000"/>
              </a:spcBef>
              <a:buFont typeface="Arial"/>
              <a:buNone/>
              <a:defRPr sz="1800" kern="1200">
                <a:solidFill>
                  <a:schemeClr val="tx1">
                    <a:tint val="75000"/>
                  </a:schemeClr>
                </a:solidFill>
                <a:latin typeface="+mj-lt"/>
                <a:ea typeface="+mn-ea"/>
                <a:cs typeface="+mn-cs"/>
              </a:defRPr>
            </a:lvl4pPr>
            <a:lvl5pPr marL="1828800" indent="0" algn="ctr" defTabSz="457200" rtl="0" eaLnBrk="1" latinLnBrk="0" hangingPunct="1">
              <a:spcBef>
                <a:spcPct val="20000"/>
              </a:spcBef>
              <a:buFont typeface="Arial"/>
              <a:buNone/>
              <a:defRPr sz="1800" kern="1200">
                <a:solidFill>
                  <a:schemeClr val="tx1">
                    <a:tint val="75000"/>
                  </a:schemeClr>
                </a:solidFill>
                <a:latin typeface="+mj-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GB" sz="1500" dirty="0">
                <a:solidFill>
                  <a:schemeClr val="bg1"/>
                </a:solidFill>
                <a:latin typeface="Arial Black"/>
                <a:cs typeface="Arial Black"/>
              </a:rPr>
              <a:t>Improving health worldwide</a:t>
            </a:r>
          </a:p>
        </p:txBody>
      </p:sp>
      <p:sp>
        <p:nvSpPr>
          <p:cNvPr id="8" name="Subtitle 2"/>
          <p:cNvSpPr txBox="1">
            <a:spLocks/>
          </p:cNvSpPr>
          <p:nvPr/>
        </p:nvSpPr>
        <p:spPr>
          <a:xfrm>
            <a:off x="6807200" y="6451600"/>
            <a:ext cx="2019300" cy="203200"/>
          </a:xfrm>
          <a:prstGeom prst="rect">
            <a:avLst/>
          </a:prstGeom>
        </p:spPr>
        <p:txBody>
          <a:bodyPr>
            <a:noAutofit/>
          </a:bodyPr>
          <a:lstStyle>
            <a:lvl1pPr marL="0" indent="0" algn="l" defTabSz="457200" rtl="0" eaLnBrk="1" latinLnBrk="0" hangingPunct="1">
              <a:spcBef>
                <a:spcPct val="20000"/>
              </a:spcBef>
              <a:buFont typeface="Arial"/>
              <a:buNone/>
              <a:defRPr sz="2200" kern="1200">
                <a:solidFill>
                  <a:srgbClr val="000000"/>
                </a:solidFill>
                <a:latin typeface="+mj-lt"/>
                <a:ea typeface="+mn-ea"/>
                <a:cs typeface="+mn-cs"/>
              </a:defRPr>
            </a:lvl1pPr>
            <a:lvl2pPr marL="457200" indent="0" algn="ctr" defTabSz="457200" rtl="0" eaLnBrk="1" latinLnBrk="0" hangingPunct="1">
              <a:spcBef>
                <a:spcPct val="20000"/>
              </a:spcBef>
              <a:buFont typeface="Arial"/>
              <a:buNone/>
              <a:defRPr sz="1800" kern="1200">
                <a:solidFill>
                  <a:schemeClr val="tx1">
                    <a:tint val="75000"/>
                  </a:schemeClr>
                </a:solidFill>
                <a:latin typeface="+mj-lt"/>
                <a:ea typeface="+mn-ea"/>
                <a:cs typeface="+mn-cs"/>
              </a:defRPr>
            </a:lvl2pPr>
            <a:lvl3pPr marL="914400" indent="0" algn="ctr" defTabSz="457200" rtl="0" eaLnBrk="1" latinLnBrk="0" hangingPunct="1">
              <a:spcBef>
                <a:spcPct val="20000"/>
              </a:spcBef>
              <a:buFont typeface="Arial"/>
              <a:buNone/>
              <a:defRPr sz="1800" kern="1200">
                <a:solidFill>
                  <a:schemeClr val="tx1">
                    <a:tint val="75000"/>
                  </a:schemeClr>
                </a:solidFill>
                <a:latin typeface="+mj-lt"/>
                <a:ea typeface="+mn-ea"/>
                <a:cs typeface="+mn-cs"/>
              </a:defRPr>
            </a:lvl3pPr>
            <a:lvl4pPr marL="1371600" indent="0" algn="ctr" defTabSz="457200" rtl="0" eaLnBrk="1" latinLnBrk="0" hangingPunct="1">
              <a:spcBef>
                <a:spcPct val="20000"/>
              </a:spcBef>
              <a:buFont typeface="Arial"/>
              <a:buNone/>
              <a:defRPr sz="1800" kern="1200">
                <a:solidFill>
                  <a:schemeClr val="tx1">
                    <a:tint val="75000"/>
                  </a:schemeClr>
                </a:solidFill>
                <a:latin typeface="+mj-lt"/>
                <a:ea typeface="+mn-ea"/>
                <a:cs typeface="+mn-cs"/>
              </a:defRPr>
            </a:lvl4pPr>
            <a:lvl5pPr marL="1828800" indent="0" algn="ctr" defTabSz="457200" rtl="0" eaLnBrk="1" latinLnBrk="0" hangingPunct="1">
              <a:spcBef>
                <a:spcPct val="20000"/>
              </a:spcBef>
              <a:buFont typeface="Arial"/>
              <a:buNone/>
              <a:defRPr sz="1800" kern="1200">
                <a:solidFill>
                  <a:schemeClr val="tx1">
                    <a:tint val="75000"/>
                  </a:schemeClr>
                </a:solidFill>
                <a:latin typeface="+mj-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GB" sz="1500" dirty="0" err="1">
                <a:solidFill>
                  <a:srgbClr val="FFFFFF"/>
                </a:solidFill>
                <a:latin typeface="Arial Black"/>
                <a:cs typeface="Arial Black"/>
              </a:rPr>
              <a:t>www.lshtm.ac.uk</a:t>
            </a:r>
            <a:endParaRPr lang="en-GB" sz="1500" dirty="0">
              <a:solidFill>
                <a:srgbClr val="FFFFFF"/>
              </a:solidFill>
              <a:latin typeface="Arial Black"/>
              <a:cs typeface="Arial Black"/>
            </a:endParaRPr>
          </a:p>
        </p:txBody>
      </p:sp>
    </p:spTree>
    <p:extLst>
      <p:ext uri="{BB962C8B-B14F-4D97-AF65-F5344CB8AC3E}">
        <p14:creationId xmlns:p14="http://schemas.microsoft.com/office/powerpoint/2010/main" val="2351009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srcRect/>
          <a:stretch>
            <a:fillRect/>
          </a:stretch>
        </p:blipFill>
        <p:spPr bwMode="auto">
          <a:xfrm>
            <a:off x="257175" y="1329221"/>
            <a:ext cx="8629650" cy="36004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2548" y="1411103"/>
            <a:ext cx="3231990" cy="3908762"/>
          </a:xfrm>
          <a:prstGeom prst="rect">
            <a:avLst/>
          </a:prstGeom>
        </p:spPr>
        <p:txBody>
          <a:bodyPr wrap="square">
            <a:spAutoFit/>
          </a:bodyPr>
          <a:lstStyle/>
          <a:p>
            <a:pPr>
              <a:buFont typeface="Arial" pitchFamily="34" charset="0"/>
              <a:buChar char="•"/>
            </a:pPr>
            <a:r>
              <a:rPr lang="en-GB" dirty="0"/>
              <a:t>  Number of and interaction between components</a:t>
            </a:r>
          </a:p>
          <a:p>
            <a:pPr>
              <a:buFont typeface="Arial" pitchFamily="34" charset="0"/>
              <a:buChar char="•"/>
            </a:pPr>
            <a:r>
              <a:rPr lang="en-GB" dirty="0"/>
              <a:t>  Number of and difficulty of behaviours required by those receiving the intervention</a:t>
            </a:r>
          </a:p>
          <a:p>
            <a:pPr>
              <a:buFont typeface="Arial" pitchFamily="34" charset="0"/>
              <a:buChar char="•"/>
            </a:pPr>
            <a:r>
              <a:rPr lang="en-GB" dirty="0"/>
              <a:t>  Number of groups / organisational levels targeted by the intervention</a:t>
            </a:r>
          </a:p>
          <a:p>
            <a:pPr>
              <a:buFont typeface="Arial" pitchFamily="34" charset="0"/>
              <a:buChar char="•"/>
            </a:pPr>
            <a:r>
              <a:rPr lang="en-GB" dirty="0"/>
              <a:t>  Number  and variability of outcomes</a:t>
            </a:r>
          </a:p>
          <a:p>
            <a:pPr>
              <a:buFont typeface="Arial" pitchFamily="34" charset="0"/>
              <a:buChar char="•"/>
            </a:pPr>
            <a:r>
              <a:rPr lang="en-GB" dirty="0"/>
              <a:t>  Degree of flexibility/tailoring of intervention permitted</a:t>
            </a:r>
          </a:p>
          <a:p>
            <a:r>
              <a:rPr lang="en-GB" sz="1400" dirty="0"/>
              <a:t>Source:  MRC Guidance for</a:t>
            </a:r>
          </a:p>
          <a:p>
            <a:r>
              <a:rPr lang="en-GB" sz="1400" dirty="0"/>
              <a:t>Evaluating Complex Interventions</a:t>
            </a:r>
          </a:p>
        </p:txBody>
      </p:sp>
      <p:pic>
        <p:nvPicPr>
          <p:cNvPr id="11" name="Picture 3"/>
          <p:cNvPicPr>
            <a:picLocks noChangeAspect="1" noChangeArrowheads="1"/>
          </p:cNvPicPr>
          <p:nvPr/>
        </p:nvPicPr>
        <p:blipFill>
          <a:blip r:embed="rId3" cstate="print"/>
          <a:srcRect/>
          <a:stretch>
            <a:fillRect/>
          </a:stretch>
        </p:blipFill>
        <p:spPr bwMode="auto">
          <a:xfrm>
            <a:off x="4005792" y="1206015"/>
            <a:ext cx="5059409" cy="5605239"/>
          </a:xfrm>
          <a:prstGeom prst="rect">
            <a:avLst/>
          </a:prstGeom>
          <a:noFill/>
          <a:ln w="9525">
            <a:noFill/>
            <a:miter lim="800000"/>
            <a:headEnd/>
            <a:tailEnd/>
          </a:ln>
          <a:effectLst/>
        </p:spPr>
      </p:pic>
      <p:sp>
        <p:nvSpPr>
          <p:cNvPr id="14" name="Title 13"/>
          <p:cNvSpPr>
            <a:spLocks noGrp="1"/>
          </p:cNvSpPr>
          <p:nvPr>
            <p:ph type="title"/>
          </p:nvPr>
        </p:nvSpPr>
        <p:spPr>
          <a:xfrm>
            <a:off x="317500" y="103800"/>
            <a:ext cx="8369300" cy="1033462"/>
          </a:xfrm>
        </p:spPr>
        <p:txBody>
          <a:bodyPr>
            <a:normAutofit fontScale="90000"/>
          </a:bodyPr>
          <a:lstStyle/>
          <a:p>
            <a:r>
              <a:rPr lang="en-GB" dirty="0">
                <a:solidFill>
                  <a:schemeClr val="bg1"/>
                </a:solidFill>
              </a:rPr>
              <a:t>Evaluating complex interventions</a:t>
            </a:r>
          </a:p>
        </p:txBody>
      </p:sp>
      <p:sp>
        <p:nvSpPr>
          <p:cNvPr id="5" name="TextBox 4"/>
          <p:cNvSpPr txBox="1"/>
          <p:nvPr/>
        </p:nvSpPr>
        <p:spPr>
          <a:xfrm>
            <a:off x="362548" y="5738648"/>
            <a:ext cx="2678810" cy="923330"/>
          </a:xfrm>
          <a:prstGeom prst="rect">
            <a:avLst/>
          </a:prstGeom>
          <a:noFill/>
          <a:ln>
            <a:solidFill>
              <a:schemeClr val="accent1"/>
            </a:solidFill>
          </a:ln>
        </p:spPr>
        <p:txBody>
          <a:bodyPr wrap="none" rtlCol="0">
            <a:spAutoFit/>
          </a:bodyPr>
          <a:lstStyle/>
          <a:p>
            <a:r>
              <a:rPr lang="en-GB" dirty="0"/>
              <a:t>Theoretical understanding</a:t>
            </a:r>
          </a:p>
          <a:p>
            <a:r>
              <a:rPr lang="en-GB" dirty="0"/>
              <a:t>Process evaluation</a:t>
            </a:r>
          </a:p>
          <a:p>
            <a:r>
              <a:rPr lang="en-GB" dirty="0"/>
              <a:t>Unintended consequences</a:t>
            </a:r>
          </a:p>
        </p:txBody>
      </p:sp>
      <p:cxnSp>
        <p:nvCxnSpPr>
          <p:cNvPr id="7" name="Straight Arrow Connector 6"/>
          <p:cNvCxnSpPr/>
          <p:nvPr/>
        </p:nvCxnSpPr>
        <p:spPr>
          <a:xfrm>
            <a:off x="1623848" y="5241035"/>
            <a:ext cx="0" cy="418783"/>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499" y="133350"/>
            <a:ext cx="6550025" cy="1033462"/>
          </a:xfrm>
        </p:spPr>
        <p:txBody>
          <a:bodyPr>
            <a:normAutofit fontScale="90000"/>
          </a:bodyPr>
          <a:lstStyle/>
          <a:p>
            <a:r>
              <a:rPr lang="en-US" dirty="0">
                <a:solidFill>
                  <a:schemeClr val="bg1"/>
                </a:solidFill>
              </a:rPr>
              <a:t>Key Challenges in HPSR </a:t>
            </a:r>
          </a:p>
        </p:txBody>
      </p:sp>
      <p:sp>
        <p:nvSpPr>
          <p:cNvPr id="3" name="Content Placeholder 2"/>
          <p:cNvSpPr>
            <a:spLocks noGrp="1"/>
          </p:cNvSpPr>
          <p:nvPr>
            <p:ph idx="1"/>
          </p:nvPr>
        </p:nvSpPr>
        <p:spPr>
          <a:xfrm>
            <a:off x="317500" y="1471612"/>
            <a:ext cx="8369300" cy="4751387"/>
          </a:xfrm>
        </p:spPr>
        <p:txBody>
          <a:bodyPr/>
          <a:lstStyle/>
          <a:p>
            <a:r>
              <a:rPr lang="en-US" dirty="0"/>
              <a:t>Building capacity to undertake and use HPSR</a:t>
            </a:r>
          </a:p>
          <a:p>
            <a:r>
              <a:rPr lang="en-US" dirty="0"/>
              <a:t>Demonstrating </a:t>
            </a:r>
            <a:r>
              <a:rPr lang="en-US" dirty="0" err="1"/>
              <a:t>rigour</a:t>
            </a:r>
            <a:endParaRPr lang="en-US" dirty="0"/>
          </a:p>
          <a:p>
            <a:r>
              <a:rPr lang="en-US" dirty="0" err="1"/>
              <a:t>Generalisability</a:t>
            </a:r>
            <a:endParaRPr lang="en-US" dirty="0"/>
          </a:p>
          <a:p>
            <a:r>
              <a:rPr lang="en-US" dirty="0"/>
              <a:t>Funding</a:t>
            </a:r>
          </a:p>
          <a:p>
            <a:r>
              <a:rPr lang="en-US" dirty="0"/>
              <a:t>Influencing policy and practice</a:t>
            </a:r>
          </a:p>
        </p:txBody>
      </p:sp>
    </p:spTree>
    <p:extLst>
      <p:ext uri="{BB962C8B-B14F-4D97-AF65-F5344CB8AC3E}">
        <p14:creationId xmlns:p14="http://schemas.microsoft.com/office/powerpoint/2010/main" val="1540667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9186"/>
            <a:ext cx="8369300" cy="1033462"/>
          </a:xfrm>
        </p:spPr>
        <p:txBody>
          <a:bodyPr/>
          <a:lstStyle/>
          <a:p>
            <a:r>
              <a:rPr lang="en-GB" dirty="0">
                <a:solidFill>
                  <a:schemeClr val="bg1"/>
                </a:solidFill>
              </a:rPr>
              <a:t>References</a:t>
            </a:r>
          </a:p>
        </p:txBody>
      </p:sp>
      <p:sp>
        <p:nvSpPr>
          <p:cNvPr id="3" name="Content Placeholder 2"/>
          <p:cNvSpPr>
            <a:spLocks noGrp="1"/>
          </p:cNvSpPr>
          <p:nvPr>
            <p:ph idx="1"/>
          </p:nvPr>
        </p:nvSpPr>
        <p:spPr>
          <a:xfrm>
            <a:off x="317500" y="1488052"/>
            <a:ext cx="8369300" cy="3200399"/>
          </a:xfrm>
        </p:spPr>
        <p:txBody>
          <a:bodyPr>
            <a:normAutofit lnSpcReduction="10000"/>
          </a:bodyPr>
          <a:lstStyle/>
          <a:p>
            <a:r>
              <a:rPr lang="en-GB" dirty="0"/>
              <a:t>Mills A. 2011. Health policy and systems research:  defining the terrain; identifying the methods.  Health Policy and Planning.  </a:t>
            </a:r>
          </a:p>
          <a:p>
            <a:r>
              <a:rPr lang="en-GB" dirty="0"/>
              <a:t>Sheikh K et al. 2011. Building the field of health policy and systems research: framing the questions.  </a:t>
            </a:r>
            <a:r>
              <a:rPr lang="en-GB" dirty="0" err="1"/>
              <a:t>PLoS</a:t>
            </a:r>
            <a:r>
              <a:rPr lang="en-GB" dirty="0"/>
              <a:t> Medicine 8(8).</a:t>
            </a:r>
          </a:p>
          <a:p>
            <a:r>
              <a:rPr lang="en-GB" dirty="0"/>
              <a:t>Gilson L, ed. 2012. Health policy and systems research: A methodology reader.  Geneva:  Alliance for Health Policy and Systems Research. </a:t>
            </a:r>
          </a:p>
          <a:p>
            <a:r>
              <a:rPr lang="en-GB" dirty="0"/>
              <a:t>Adam T and de </a:t>
            </a:r>
            <a:r>
              <a:rPr lang="en-GB" dirty="0" err="1"/>
              <a:t>Savigny</a:t>
            </a:r>
            <a:r>
              <a:rPr lang="en-GB" dirty="0"/>
              <a:t> D. 2009.  Systems thinking.  Alliance for Health Policy and Systems Research. Geneva.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0"/>
            <a:ext cx="8369300" cy="1033462"/>
          </a:xfrm>
        </p:spPr>
        <p:txBody>
          <a:bodyPr/>
          <a:lstStyle/>
          <a:p>
            <a:r>
              <a:rPr lang="en-GB" dirty="0">
                <a:solidFill>
                  <a:schemeClr val="bg1"/>
                </a:solidFill>
              </a:rPr>
              <a:t>Outline</a:t>
            </a:r>
          </a:p>
        </p:txBody>
      </p:sp>
      <p:sp>
        <p:nvSpPr>
          <p:cNvPr id="3" name="Content Placeholder 2"/>
          <p:cNvSpPr>
            <a:spLocks noGrp="1"/>
          </p:cNvSpPr>
          <p:nvPr>
            <p:ph idx="1"/>
          </p:nvPr>
        </p:nvSpPr>
        <p:spPr/>
        <p:txBody>
          <a:bodyPr/>
          <a:lstStyle/>
          <a:p>
            <a:r>
              <a:rPr lang="en-GB" dirty="0"/>
              <a:t>1. Origins and evolution of health systems research </a:t>
            </a:r>
          </a:p>
          <a:p>
            <a:r>
              <a:rPr lang="en-GB" dirty="0"/>
              <a:t>2. What is HPSR – methods and models</a:t>
            </a:r>
          </a:p>
          <a:p>
            <a:r>
              <a:rPr lang="en-GB" dirty="0"/>
              <a:t>3. Recent methodological developments</a:t>
            </a:r>
          </a:p>
          <a:p>
            <a:r>
              <a:rPr lang="en-GB" dirty="0"/>
              <a:t>4. Key challenges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a:stCxn id="4" idx="0"/>
            <a:endCxn id="4" idx="2"/>
          </p:cNvCxnSpPr>
          <p:nvPr/>
        </p:nvCxnSpPr>
        <p:spPr>
          <a:xfrm>
            <a:off x="4469526" y="3720714"/>
            <a:ext cx="0" cy="425669"/>
          </a:xfrm>
          <a:prstGeom prst="line">
            <a:avLst/>
          </a:prstGeom>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26109" y="2238679"/>
            <a:ext cx="1672509" cy="1477328"/>
          </a:xfrm>
          <a:prstGeom prst="rect">
            <a:avLst/>
          </a:prstGeom>
          <a:noFill/>
        </p:spPr>
        <p:txBody>
          <a:bodyPr wrap="none" rtlCol="0">
            <a:spAutoFit/>
          </a:bodyPr>
          <a:lstStyle/>
          <a:p>
            <a:r>
              <a:rPr lang="en-GB" dirty="0"/>
              <a:t>Disease control </a:t>
            </a:r>
          </a:p>
          <a:p>
            <a:r>
              <a:rPr lang="en-GB" dirty="0"/>
              <a:t>programmes</a:t>
            </a:r>
          </a:p>
          <a:p>
            <a:r>
              <a:rPr lang="en-GB" dirty="0"/>
              <a:t>(Malaria, </a:t>
            </a:r>
          </a:p>
          <a:p>
            <a:r>
              <a:rPr lang="en-GB" dirty="0"/>
              <a:t>“</a:t>
            </a:r>
            <a:r>
              <a:rPr lang="en-GB" dirty="0" err="1"/>
              <a:t>Grandes</a:t>
            </a:r>
            <a:r>
              <a:rPr lang="en-GB" dirty="0"/>
              <a:t> </a:t>
            </a:r>
          </a:p>
          <a:p>
            <a:r>
              <a:rPr lang="en-GB" dirty="0" err="1"/>
              <a:t>endemies</a:t>
            </a:r>
            <a:r>
              <a:rPr lang="en-GB" dirty="0"/>
              <a:t>”)</a:t>
            </a:r>
          </a:p>
        </p:txBody>
      </p:sp>
      <p:sp>
        <p:nvSpPr>
          <p:cNvPr id="4" name="Rectangle 3"/>
          <p:cNvSpPr/>
          <p:nvPr/>
        </p:nvSpPr>
        <p:spPr>
          <a:xfrm>
            <a:off x="677919" y="3720714"/>
            <a:ext cx="7583214" cy="42566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extBox 4"/>
          <p:cNvSpPr txBox="1"/>
          <p:nvPr/>
        </p:nvSpPr>
        <p:spPr>
          <a:xfrm>
            <a:off x="425663" y="3768023"/>
            <a:ext cx="652743" cy="369332"/>
          </a:xfrm>
          <a:prstGeom prst="rect">
            <a:avLst/>
          </a:prstGeom>
          <a:noFill/>
        </p:spPr>
        <p:txBody>
          <a:bodyPr wrap="none" rtlCol="0">
            <a:spAutoFit/>
          </a:bodyPr>
          <a:lstStyle/>
          <a:p>
            <a:r>
              <a:rPr lang="en-GB" dirty="0"/>
              <a:t>1960</a:t>
            </a:r>
          </a:p>
        </p:txBody>
      </p:sp>
      <p:cxnSp>
        <p:nvCxnSpPr>
          <p:cNvPr id="8" name="Straight Connector 7"/>
          <p:cNvCxnSpPr/>
          <p:nvPr/>
        </p:nvCxnSpPr>
        <p:spPr>
          <a:xfrm>
            <a:off x="5644057" y="3720714"/>
            <a:ext cx="0" cy="425669"/>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6921064" y="3720714"/>
            <a:ext cx="0" cy="425669"/>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979685" y="3720714"/>
            <a:ext cx="0" cy="425669"/>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686912" y="3752245"/>
            <a:ext cx="0" cy="425669"/>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680137" y="3736480"/>
            <a:ext cx="652743" cy="369332"/>
          </a:xfrm>
          <a:prstGeom prst="rect">
            <a:avLst/>
          </a:prstGeom>
          <a:noFill/>
        </p:spPr>
        <p:txBody>
          <a:bodyPr wrap="none" rtlCol="0">
            <a:spAutoFit/>
          </a:bodyPr>
          <a:lstStyle/>
          <a:p>
            <a:r>
              <a:rPr lang="en-GB" dirty="0"/>
              <a:t>1980</a:t>
            </a:r>
          </a:p>
        </p:txBody>
      </p:sp>
      <p:sp>
        <p:nvSpPr>
          <p:cNvPr id="14" name="TextBox 13"/>
          <p:cNvSpPr txBox="1"/>
          <p:nvPr/>
        </p:nvSpPr>
        <p:spPr>
          <a:xfrm>
            <a:off x="5312971" y="3736480"/>
            <a:ext cx="652743" cy="369332"/>
          </a:xfrm>
          <a:prstGeom prst="rect">
            <a:avLst/>
          </a:prstGeom>
          <a:noFill/>
        </p:spPr>
        <p:txBody>
          <a:bodyPr wrap="none" rtlCol="0">
            <a:spAutoFit/>
          </a:bodyPr>
          <a:lstStyle/>
          <a:p>
            <a:r>
              <a:rPr lang="en-GB" dirty="0"/>
              <a:t>2000</a:t>
            </a:r>
          </a:p>
        </p:txBody>
      </p:sp>
      <p:sp>
        <p:nvSpPr>
          <p:cNvPr id="16" name="TextBox 15"/>
          <p:cNvSpPr txBox="1"/>
          <p:nvPr/>
        </p:nvSpPr>
        <p:spPr>
          <a:xfrm>
            <a:off x="7930059" y="3736480"/>
            <a:ext cx="652743" cy="369332"/>
          </a:xfrm>
          <a:prstGeom prst="rect">
            <a:avLst/>
          </a:prstGeom>
          <a:noFill/>
        </p:spPr>
        <p:txBody>
          <a:bodyPr wrap="none" rtlCol="0">
            <a:spAutoFit/>
          </a:bodyPr>
          <a:lstStyle/>
          <a:p>
            <a:r>
              <a:rPr lang="en-GB" dirty="0"/>
              <a:t>2020</a:t>
            </a:r>
          </a:p>
        </p:txBody>
      </p:sp>
      <p:sp>
        <p:nvSpPr>
          <p:cNvPr id="19" name="TextBox 18"/>
          <p:cNvSpPr txBox="1"/>
          <p:nvPr/>
        </p:nvSpPr>
        <p:spPr>
          <a:xfrm>
            <a:off x="918112" y="4177854"/>
            <a:ext cx="1594154" cy="923330"/>
          </a:xfrm>
          <a:prstGeom prst="rect">
            <a:avLst/>
          </a:prstGeom>
          <a:noFill/>
        </p:spPr>
        <p:txBody>
          <a:bodyPr wrap="none" rtlCol="0">
            <a:spAutoFit/>
          </a:bodyPr>
          <a:lstStyle/>
          <a:p>
            <a:r>
              <a:rPr lang="en-GB" dirty="0"/>
              <a:t>Recognition of </a:t>
            </a:r>
          </a:p>
          <a:p>
            <a:r>
              <a:rPr lang="en-GB" dirty="0"/>
              <a:t>system </a:t>
            </a:r>
          </a:p>
          <a:p>
            <a:r>
              <a:rPr lang="en-GB" dirty="0"/>
              <a:t>underpinnings</a:t>
            </a:r>
          </a:p>
        </p:txBody>
      </p:sp>
      <p:sp>
        <p:nvSpPr>
          <p:cNvPr id="20" name="TextBox 19"/>
          <p:cNvSpPr txBox="1"/>
          <p:nvPr/>
        </p:nvSpPr>
        <p:spPr>
          <a:xfrm>
            <a:off x="1686912" y="3004382"/>
            <a:ext cx="1233030" cy="646331"/>
          </a:xfrm>
          <a:prstGeom prst="rect">
            <a:avLst/>
          </a:prstGeom>
          <a:noFill/>
        </p:spPr>
        <p:txBody>
          <a:bodyPr wrap="none" rtlCol="0">
            <a:spAutoFit/>
          </a:bodyPr>
          <a:lstStyle/>
          <a:p>
            <a:r>
              <a:rPr lang="en-GB" dirty="0"/>
              <a:t>Alma Ata</a:t>
            </a:r>
          </a:p>
          <a:p>
            <a:r>
              <a:rPr lang="en-GB" dirty="0"/>
              <a:t>PHC (1978)</a:t>
            </a:r>
          </a:p>
        </p:txBody>
      </p:sp>
      <p:sp>
        <p:nvSpPr>
          <p:cNvPr id="21" name="TextBox 20"/>
          <p:cNvSpPr txBox="1"/>
          <p:nvPr/>
        </p:nvSpPr>
        <p:spPr>
          <a:xfrm>
            <a:off x="3033326" y="3184640"/>
            <a:ext cx="1458413" cy="369332"/>
          </a:xfrm>
          <a:prstGeom prst="rect">
            <a:avLst/>
          </a:prstGeom>
          <a:noFill/>
        </p:spPr>
        <p:txBody>
          <a:bodyPr wrap="none" rtlCol="0">
            <a:spAutoFit/>
          </a:bodyPr>
          <a:lstStyle/>
          <a:p>
            <a:r>
              <a:rPr lang="en-GB" dirty="0"/>
              <a:t>Selective PHC</a:t>
            </a:r>
          </a:p>
        </p:txBody>
      </p:sp>
      <p:sp>
        <p:nvSpPr>
          <p:cNvPr id="23" name="TextBox 22"/>
          <p:cNvSpPr txBox="1"/>
          <p:nvPr/>
        </p:nvSpPr>
        <p:spPr>
          <a:xfrm>
            <a:off x="2987522" y="4146322"/>
            <a:ext cx="1533048" cy="923330"/>
          </a:xfrm>
          <a:prstGeom prst="rect">
            <a:avLst/>
          </a:prstGeom>
          <a:noFill/>
        </p:spPr>
        <p:txBody>
          <a:bodyPr wrap="none" rtlCol="0">
            <a:spAutoFit/>
          </a:bodyPr>
          <a:lstStyle/>
          <a:p>
            <a:r>
              <a:rPr lang="en-GB" dirty="0"/>
              <a:t>World Bank </a:t>
            </a:r>
          </a:p>
          <a:p>
            <a:r>
              <a:rPr lang="en-GB" dirty="0"/>
              <a:t>Agenda for </a:t>
            </a:r>
          </a:p>
          <a:p>
            <a:r>
              <a:rPr lang="en-GB" dirty="0"/>
              <a:t>Reform (1987)</a:t>
            </a:r>
          </a:p>
        </p:txBody>
      </p:sp>
      <p:sp>
        <p:nvSpPr>
          <p:cNvPr id="24" name="TextBox 23"/>
          <p:cNvSpPr txBox="1"/>
          <p:nvPr/>
        </p:nvSpPr>
        <p:spPr>
          <a:xfrm>
            <a:off x="4091142" y="1535924"/>
            <a:ext cx="1689245" cy="646331"/>
          </a:xfrm>
          <a:prstGeom prst="rect">
            <a:avLst/>
          </a:prstGeom>
          <a:noFill/>
        </p:spPr>
        <p:txBody>
          <a:bodyPr wrap="none" rtlCol="0">
            <a:spAutoFit/>
          </a:bodyPr>
          <a:lstStyle/>
          <a:p>
            <a:r>
              <a:rPr lang="en-GB" dirty="0"/>
              <a:t>WB Investing in </a:t>
            </a:r>
          </a:p>
          <a:p>
            <a:r>
              <a:rPr lang="en-GB" dirty="0"/>
              <a:t>Health (1993)</a:t>
            </a:r>
          </a:p>
        </p:txBody>
      </p:sp>
      <p:sp>
        <p:nvSpPr>
          <p:cNvPr id="25" name="TextBox 24"/>
          <p:cNvSpPr txBox="1"/>
          <p:nvPr/>
        </p:nvSpPr>
        <p:spPr>
          <a:xfrm>
            <a:off x="5312971" y="4272450"/>
            <a:ext cx="1875835" cy="923330"/>
          </a:xfrm>
          <a:prstGeom prst="rect">
            <a:avLst/>
          </a:prstGeom>
          <a:noFill/>
        </p:spPr>
        <p:txBody>
          <a:bodyPr wrap="none" rtlCol="0">
            <a:spAutoFit/>
          </a:bodyPr>
          <a:lstStyle/>
          <a:p>
            <a:r>
              <a:rPr lang="en-GB" dirty="0"/>
              <a:t>Commission on </a:t>
            </a:r>
          </a:p>
          <a:p>
            <a:r>
              <a:rPr lang="en-GB" dirty="0"/>
              <a:t>Macroeconomics </a:t>
            </a:r>
          </a:p>
          <a:p>
            <a:r>
              <a:rPr lang="en-GB" dirty="0"/>
              <a:t>and Health (2001)</a:t>
            </a:r>
          </a:p>
        </p:txBody>
      </p:sp>
      <p:sp>
        <p:nvSpPr>
          <p:cNvPr id="26" name="TextBox 25"/>
          <p:cNvSpPr txBox="1"/>
          <p:nvPr/>
        </p:nvSpPr>
        <p:spPr>
          <a:xfrm>
            <a:off x="6143156" y="1371507"/>
            <a:ext cx="1561646" cy="923330"/>
          </a:xfrm>
          <a:prstGeom prst="rect">
            <a:avLst/>
          </a:prstGeom>
          <a:noFill/>
        </p:spPr>
        <p:txBody>
          <a:bodyPr wrap="none" rtlCol="0">
            <a:spAutoFit/>
          </a:bodyPr>
          <a:lstStyle/>
          <a:p>
            <a:r>
              <a:rPr lang="en-GB" dirty="0"/>
              <a:t>Global Fund</a:t>
            </a:r>
          </a:p>
          <a:p>
            <a:r>
              <a:rPr lang="en-GB" dirty="0"/>
              <a:t>For AIDS, TB, </a:t>
            </a:r>
          </a:p>
          <a:p>
            <a:r>
              <a:rPr lang="en-GB" dirty="0"/>
              <a:t>Malaria (2002)</a:t>
            </a:r>
          </a:p>
        </p:txBody>
      </p:sp>
      <p:sp>
        <p:nvSpPr>
          <p:cNvPr id="27" name="TextBox 26"/>
          <p:cNvSpPr txBox="1"/>
          <p:nvPr/>
        </p:nvSpPr>
        <p:spPr>
          <a:xfrm>
            <a:off x="5281439" y="5155311"/>
            <a:ext cx="2194319" cy="923330"/>
          </a:xfrm>
          <a:prstGeom prst="rect">
            <a:avLst/>
          </a:prstGeom>
          <a:noFill/>
        </p:spPr>
        <p:txBody>
          <a:bodyPr wrap="none" rtlCol="0">
            <a:spAutoFit/>
          </a:bodyPr>
          <a:lstStyle/>
          <a:p>
            <a:r>
              <a:rPr lang="en-GB" dirty="0"/>
              <a:t> Global Alliance for </a:t>
            </a:r>
          </a:p>
          <a:p>
            <a:r>
              <a:rPr lang="en-GB" dirty="0"/>
              <a:t>Vaccines and</a:t>
            </a:r>
          </a:p>
          <a:p>
            <a:r>
              <a:rPr lang="en-GB" dirty="0"/>
              <a:t> Immunisation (2001)</a:t>
            </a:r>
          </a:p>
        </p:txBody>
      </p:sp>
      <p:sp>
        <p:nvSpPr>
          <p:cNvPr id="28" name="TextBox 27"/>
          <p:cNvSpPr txBox="1"/>
          <p:nvPr/>
        </p:nvSpPr>
        <p:spPr>
          <a:xfrm>
            <a:off x="6574221" y="2213787"/>
            <a:ext cx="1598386" cy="646331"/>
          </a:xfrm>
          <a:prstGeom prst="rect">
            <a:avLst/>
          </a:prstGeom>
          <a:noFill/>
        </p:spPr>
        <p:txBody>
          <a:bodyPr wrap="none" rtlCol="0">
            <a:spAutoFit/>
          </a:bodyPr>
          <a:lstStyle/>
          <a:p>
            <a:r>
              <a:rPr lang="en-GB" dirty="0"/>
              <a:t>Health systems</a:t>
            </a:r>
          </a:p>
          <a:p>
            <a:r>
              <a:rPr lang="en-GB" dirty="0"/>
              <a:t>facility</a:t>
            </a:r>
          </a:p>
        </p:txBody>
      </p:sp>
      <p:sp>
        <p:nvSpPr>
          <p:cNvPr id="29" name="TextBox 28"/>
          <p:cNvSpPr txBox="1"/>
          <p:nvPr/>
        </p:nvSpPr>
        <p:spPr>
          <a:xfrm>
            <a:off x="5965714" y="6006711"/>
            <a:ext cx="1612877" cy="923330"/>
          </a:xfrm>
          <a:prstGeom prst="rect">
            <a:avLst/>
          </a:prstGeom>
          <a:noFill/>
        </p:spPr>
        <p:txBody>
          <a:bodyPr wrap="none" rtlCol="0">
            <a:spAutoFit/>
          </a:bodyPr>
          <a:lstStyle/>
          <a:p>
            <a:r>
              <a:rPr lang="en-GB" dirty="0"/>
              <a:t>Health systems</a:t>
            </a:r>
          </a:p>
          <a:p>
            <a:r>
              <a:rPr lang="en-GB" dirty="0"/>
              <a:t>Strengthening  </a:t>
            </a:r>
          </a:p>
          <a:p>
            <a:r>
              <a:rPr lang="en-GB" dirty="0"/>
              <a:t>Funding (2005)</a:t>
            </a:r>
          </a:p>
        </p:txBody>
      </p:sp>
      <p:sp>
        <p:nvSpPr>
          <p:cNvPr id="31" name="TextBox 30"/>
          <p:cNvSpPr txBox="1"/>
          <p:nvPr/>
        </p:nvSpPr>
        <p:spPr>
          <a:xfrm>
            <a:off x="7578674" y="4335514"/>
            <a:ext cx="1483996" cy="923330"/>
          </a:xfrm>
          <a:prstGeom prst="rect">
            <a:avLst/>
          </a:prstGeom>
          <a:noFill/>
        </p:spPr>
        <p:txBody>
          <a:bodyPr wrap="none" rtlCol="0">
            <a:spAutoFit/>
          </a:bodyPr>
          <a:lstStyle/>
          <a:p>
            <a:r>
              <a:rPr lang="en-GB" dirty="0"/>
              <a:t>Post-2015 </a:t>
            </a:r>
          </a:p>
          <a:p>
            <a:r>
              <a:rPr lang="en-GB" dirty="0"/>
              <a:t>development </a:t>
            </a:r>
          </a:p>
          <a:p>
            <a:r>
              <a:rPr lang="en-GB" dirty="0"/>
              <a:t>goals</a:t>
            </a:r>
          </a:p>
        </p:txBody>
      </p:sp>
      <p:sp>
        <p:nvSpPr>
          <p:cNvPr id="32" name="TextBox 31"/>
          <p:cNvSpPr txBox="1"/>
          <p:nvPr/>
        </p:nvSpPr>
        <p:spPr>
          <a:xfrm>
            <a:off x="4520570" y="2198096"/>
            <a:ext cx="1547988" cy="646331"/>
          </a:xfrm>
          <a:prstGeom prst="rect">
            <a:avLst/>
          </a:prstGeom>
          <a:noFill/>
        </p:spPr>
        <p:txBody>
          <a:bodyPr wrap="none" rtlCol="0">
            <a:spAutoFit/>
          </a:bodyPr>
          <a:lstStyle/>
          <a:p>
            <a:r>
              <a:rPr lang="en-GB" dirty="0"/>
              <a:t>“New public </a:t>
            </a:r>
          </a:p>
          <a:p>
            <a:r>
              <a:rPr lang="en-GB" dirty="0"/>
              <a:t>Management”</a:t>
            </a:r>
          </a:p>
        </p:txBody>
      </p:sp>
      <p:sp>
        <p:nvSpPr>
          <p:cNvPr id="33" name="Title 32"/>
          <p:cNvSpPr>
            <a:spLocks noGrp="1"/>
          </p:cNvSpPr>
          <p:nvPr>
            <p:ph type="title"/>
          </p:nvPr>
        </p:nvSpPr>
        <p:spPr>
          <a:xfrm>
            <a:off x="317500" y="72268"/>
            <a:ext cx="8369300" cy="1033462"/>
          </a:xfrm>
        </p:spPr>
        <p:txBody>
          <a:bodyPr>
            <a:normAutofit fontScale="90000"/>
          </a:bodyPr>
          <a:lstStyle/>
          <a:p>
            <a:r>
              <a:rPr lang="en-GB" dirty="0">
                <a:solidFill>
                  <a:schemeClr val="bg1"/>
                </a:solidFill>
              </a:rPr>
              <a:t>Evolution of thinking </a:t>
            </a:r>
            <a:br>
              <a:rPr lang="en-GB" dirty="0">
                <a:solidFill>
                  <a:schemeClr val="bg1"/>
                </a:solidFill>
              </a:rPr>
            </a:br>
            <a:r>
              <a:rPr lang="en-GB" dirty="0">
                <a:solidFill>
                  <a:schemeClr val="bg1"/>
                </a:solidFill>
              </a:rPr>
              <a:t>about health systems</a:t>
            </a:r>
          </a:p>
        </p:txBody>
      </p:sp>
      <p:sp>
        <p:nvSpPr>
          <p:cNvPr id="34" name="TextBox 33"/>
          <p:cNvSpPr txBox="1"/>
          <p:nvPr/>
        </p:nvSpPr>
        <p:spPr>
          <a:xfrm>
            <a:off x="5281439" y="2781438"/>
            <a:ext cx="2005614" cy="923330"/>
          </a:xfrm>
          <a:prstGeom prst="rect">
            <a:avLst/>
          </a:prstGeom>
          <a:noFill/>
        </p:spPr>
        <p:txBody>
          <a:bodyPr wrap="none" rtlCol="0">
            <a:spAutoFit/>
          </a:bodyPr>
          <a:lstStyle/>
          <a:p>
            <a:r>
              <a:rPr lang="en-GB" dirty="0"/>
              <a:t>2000 World Health </a:t>
            </a:r>
          </a:p>
          <a:p>
            <a:r>
              <a:rPr lang="en-GB" dirty="0"/>
              <a:t>Report </a:t>
            </a:r>
          </a:p>
          <a:p>
            <a:r>
              <a:rPr lang="en-GB" dirty="0"/>
              <a:t>Health systems</a:t>
            </a:r>
          </a:p>
        </p:txBody>
      </p:sp>
      <p:cxnSp>
        <p:nvCxnSpPr>
          <p:cNvPr id="44" name="Straight Connector 43"/>
          <p:cNvCxnSpPr/>
          <p:nvPr/>
        </p:nvCxnSpPr>
        <p:spPr>
          <a:xfrm>
            <a:off x="4359164" y="3720714"/>
            <a:ext cx="0" cy="425669"/>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P spid="20" grpId="0"/>
      <p:bldP spid="21" grpId="0"/>
      <p:bldP spid="23" grpId="0"/>
      <p:bldP spid="24" grpId="0"/>
      <p:bldP spid="25" grpId="0"/>
      <p:bldP spid="26" grpId="0"/>
      <p:bldP spid="27" grpId="0"/>
      <p:bldP spid="28" grpId="0"/>
      <p:bldP spid="29" grpId="0"/>
      <p:bldP spid="31" grpId="0"/>
      <p:bldP spid="32" grpId="0"/>
      <p:bldP spid="3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175606" y="1298860"/>
          <a:ext cx="8763436" cy="5125720"/>
        </p:xfrm>
        <a:graphic>
          <a:graphicData uri="http://schemas.openxmlformats.org/drawingml/2006/table">
            <a:tbl>
              <a:tblPr firstRow="1" bandRow="1">
                <a:tableStyleId>{5C22544A-7EE6-4342-B048-85BDC9FD1C3A}</a:tableStyleId>
              </a:tblPr>
              <a:tblGrid>
                <a:gridCol w="2176756">
                  <a:extLst>
                    <a:ext uri="{9D8B030D-6E8A-4147-A177-3AD203B41FA5}">
                      <a16:colId xmlns:a16="http://schemas.microsoft.com/office/drawing/2014/main" val="20000"/>
                    </a:ext>
                  </a:extLst>
                </a:gridCol>
                <a:gridCol w="3181328">
                  <a:extLst>
                    <a:ext uri="{9D8B030D-6E8A-4147-A177-3AD203B41FA5}">
                      <a16:colId xmlns:a16="http://schemas.microsoft.com/office/drawing/2014/main" val="20001"/>
                    </a:ext>
                  </a:extLst>
                </a:gridCol>
                <a:gridCol w="3405352">
                  <a:extLst>
                    <a:ext uri="{9D8B030D-6E8A-4147-A177-3AD203B41FA5}">
                      <a16:colId xmlns:a16="http://schemas.microsoft.com/office/drawing/2014/main" val="20002"/>
                    </a:ext>
                  </a:extLst>
                </a:gridCol>
              </a:tblGrid>
              <a:tr h="370840">
                <a:tc>
                  <a:txBody>
                    <a:bodyPr/>
                    <a:lstStyle/>
                    <a:p>
                      <a:r>
                        <a:rPr lang="en-GB" dirty="0"/>
                        <a:t>Constraint</a:t>
                      </a:r>
                    </a:p>
                  </a:txBody>
                  <a:tcPr/>
                </a:tc>
                <a:tc>
                  <a:txBody>
                    <a:bodyPr/>
                    <a:lstStyle/>
                    <a:p>
                      <a:r>
                        <a:rPr lang="en-GB" dirty="0"/>
                        <a:t>Disease-specific response</a:t>
                      </a:r>
                    </a:p>
                  </a:txBody>
                  <a:tcPr/>
                </a:tc>
                <a:tc>
                  <a:txBody>
                    <a:bodyPr/>
                    <a:lstStyle/>
                    <a:p>
                      <a:r>
                        <a:rPr lang="en-GB" dirty="0"/>
                        <a:t>Health</a:t>
                      </a:r>
                      <a:r>
                        <a:rPr lang="en-GB" baseline="0" dirty="0"/>
                        <a:t> system response</a:t>
                      </a:r>
                      <a:endParaRPr lang="en-GB" dirty="0"/>
                    </a:p>
                  </a:txBody>
                  <a:tcPr/>
                </a:tc>
                <a:extLst>
                  <a:ext uri="{0D108BD9-81ED-4DB2-BD59-A6C34878D82A}">
                    <a16:rowId xmlns:a16="http://schemas.microsoft.com/office/drawing/2014/main" val="10000"/>
                  </a:ext>
                </a:extLst>
              </a:tr>
              <a:tr h="370840">
                <a:tc>
                  <a:txBody>
                    <a:bodyPr/>
                    <a:lstStyle/>
                    <a:p>
                      <a:r>
                        <a:rPr lang="en-GB" dirty="0"/>
                        <a:t>Financial</a:t>
                      </a:r>
                      <a:r>
                        <a:rPr lang="en-GB" baseline="0" dirty="0"/>
                        <a:t> inaccessibility, inability to pay, informal fees</a:t>
                      </a:r>
                      <a:endParaRPr lang="en-GB" dirty="0"/>
                    </a:p>
                  </a:txBody>
                  <a:tcPr/>
                </a:tc>
                <a:tc>
                  <a:txBody>
                    <a:bodyPr/>
                    <a:lstStyle/>
                    <a:p>
                      <a:r>
                        <a:rPr lang="en-GB" dirty="0"/>
                        <a:t>Exemptions, reduced prices for focal diseases</a:t>
                      </a:r>
                    </a:p>
                  </a:txBody>
                  <a:tcPr/>
                </a:tc>
                <a:tc>
                  <a:txBody>
                    <a:bodyPr/>
                    <a:lstStyle/>
                    <a:p>
                      <a:r>
                        <a:rPr lang="en-GB" dirty="0"/>
                        <a:t>Development of risk-pooling strategies</a:t>
                      </a:r>
                    </a:p>
                  </a:txBody>
                  <a:tcPr/>
                </a:tc>
                <a:extLst>
                  <a:ext uri="{0D108BD9-81ED-4DB2-BD59-A6C34878D82A}">
                    <a16:rowId xmlns:a16="http://schemas.microsoft.com/office/drawing/2014/main" val="10001"/>
                  </a:ext>
                </a:extLst>
              </a:tr>
              <a:tr h="370840">
                <a:tc>
                  <a:txBody>
                    <a:bodyPr/>
                    <a:lstStyle/>
                    <a:p>
                      <a:r>
                        <a:rPr lang="en-GB" dirty="0"/>
                        <a:t>Physical</a:t>
                      </a:r>
                      <a:r>
                        <a:rPr lang="en-GB" baseline="0" dirty="0"/>
                        <a:t> inaccessibility:  distance to facility</a:t>
                      </a:r>
                      <a:endParaRPr lang="en-GB" dirty="0"/>
                    </a:p>
                  </a:txBody>
                  <a:tcPr/>
                </a:tc>
                <a:tc>
                  <a:txBody>
                    <a:bodyPr/>
                    <a:lstStyle/>
                    <a:p>
                      <a:r>
                        <a:rPr lang="en-GB" dirty="0"/>
                        <a:t>Outreach for focal</a:t>
                      </a:r>
                      <a:r>
                        <a:rPr lang="en-GB" baseline="0" dirty="0"/>
                        <a:t> diseases</a:t>
                      </a:r>
                      <a:endParaRPr lang="en-GB" dirty="0"/>
                    </a:p>
                  </a:txBody>
                  <a:tcPr/>
                </a:tc>
                <a:tc>
                  <a:txBody>
                    <a:bodyPr/>
                    <a:lstStyle/>
                    <a:p>
                      <a:r>
                        <a:rPr lang="en-GB" dirty="0"/>
                        <a:t>Reconsideration of long</a:t>
                      </a:r>
                      <a:r>
                        <a:rPr lang="en-GB" baseline="0" dirty="0"/>
                        <a:t> term plan for infrastructure development and </a:t>
                      </a:r>
                      <a:r>
                        <a:rPr lang="en-GB" baseline="0" dirty="0" err="1"/>
                        <a:t>siting</a:t>
                      </a:r>
                      <a:r>
                        <a:rPr lang="en-GB" baseline="0" dirty="0"/>
                        <a:t> of facilities</a:t>
                      </a:r>
                      <a:endParaRPr lang="en-GB" dirty="0"/>
                    </a:p>
                  </a:txBody>
                  <a:tcPr/>
                </a:tc>
                <a:extLst>
                  <a:ext uri="{0D108BD9-81ED-4DB2-BD59-A6C34878D82A}">
                    <a16:rowId xmlns:a16="http://schemas.microsoft.com/office/drawing/2014/main" val="10002"/>
                  </a:ext>
                </a:extLst>
              </a:tr>
              <a:tr h="370840">
                <a:tc>
                  <a:txBody>
                    <a:bodyPr/>
                    <a:lstStyle/>
                    <a:p>
                      <a:r>
                        <a:rPr lang="en-GB" dirty="0"/>
                        <a:t>Inappropriately skilled</a:t>
                      </a:r>
                      <a:r>
                        <a:rPr lang="en-GB" baseline="0" dirty="0"/>
                        <a:t> staff</a:t>
                      </a:r>
                      <a:endParaRPr lang="en-GB" dirty="0"/>
                    </a:p>
                  </a:txBody>
                  <a:tcPr/>
                </a:tc>
                <a:tc>
                  <a:txBody>
                    <a:bodyPr/>
                    <a:lstStyle/>
                    <a:p>
                      <a:r>
                        <a:rPr lang="en-GB" dirty="0"/>
                        <a:t>Continuous education and training workshops</a:t>
                      </a:r>
                      <a:r>
                        <a:rPr lang="en-GB" baseline="0" dirty="0"/>
                        <a:t> to develop skills in focal diseases</a:t>
                      </a:r>
                      <a:endParaRPr lang="en-GB" dirty="0"/>
                    </a:p>
                  </a:txBody>
                  <a:tcPr/>
                </a:tc>
                <a:tc>
                  <a:txBody>
                    <a:bodyPr/>
                    <a:lstStyle/>
                    <a:p>
                      <a:r>
                        <a:rPr lang="en-GB" dirty="0"/>
                        <a:t>Review of</a:t>
                      </a:r>
                      <a:r>
                        <a:rPr lang="en-GB" baseline="0" dirty="0"/>
                        <a:t> pre-service training curricula to ensure appropriate skills included in basic training</a:t>
                      </a:r>
                      <a:endParaRPr lang="en-GB" dirty="0"/>
                    </a:p>
                  </a:txBody>
                  <a:tcPr/>
                </a:tc>
                <a:extLst>
                  <a:ext uri="{0D108BD9-81ED-4DB2-BD59-A6C34878D82A}">
                    <a16:rowId xmlns:a16="http://schemas.microsoft.com/office/drawing/2014/main" val="10003"/>
                  </a:ext>
                </a:extLst>
              </a:tr>
              <a:tr h="370840">
                <a:tc>
                  <a:txBody>
                    <a:bodyPr/>
                    <a:lstStyle/>
                    <a:p>
                      <a:r>
                        <a:rPr lang="en-GB" dirty="0"/>
                        <a:t>Poorly motivated staff</a:t>
                      </a:r>
                    </a:p>
                  </a:txBody>
                  <a:tcPr/>
                </a:tc>
                <a:tc>
                  <a:txBody>
                    <a:bodyPr/>
                    <a:lstStyle/>
                    <a:p>
                      <a:r>
                        <a:rPr lang="en-GB" dirty="0"/>
                        <a:t>Financial incentives to delivery priority</a:t>
                      </a:r>
                      <a:r>
                        <a:rPr lang="en-GB" baseline="0" dirty="0"/>
                        <a:t> services</a:t>
                      </a:r>
                      <a:endParaRPr lang="en-GB" dirty="0"/>
                    </a:p>
                  </a:txBody>
                  <a:tcPr/>
                </a:tc>
                <a:tc>
                  <a:txBody>
                    <a:bodyPr/>
                    <a:lstStyle/>
                    <a:p>
                      <a:r>
                        <a:rPr lang="en-GB" dirty="0"/>
                        <a:t>Institution of performance management systems,  clarifying roles and expectations,</a:t>
                      </a:r>
                      <a:r>
                        <a:rPr lang="en-GB" baseline="0" dirty="0"/>
                        <a:t> strengthened supervision, review of performance management, salary structures</a:t>
                      </a:r>
                      <a:endParaRPr lang="en-GB" dirty="0"/>
                    </a:p>
                  </a:txBody>
                  <a:tcPr/>
                </a:tc>
                <a:extLst>
                  <a:ext uri="{0D108BD9-81ED-4DB2-BD59-A6C34878D82A}">
                    <a16:rowId xmlns:a16="http://schemas.microsoft.com/office/drawing/2014/main" val="10004"/>
                  </a:ext>
                </a:extLst>
              </a:tr>
            </a:tbl>
          </a:graphicData>
        </a:graphic>
      </p:graphicFrame>
      <p:sp>
        <p:nvSpPr>
          <p:cNvPr id="5" name="TextBox 4"/>
          <p:cNvSpPr txBox="1"/>
          <p:nvPr/>
        </p:nvSpPr>
        <p:spPr>
          <a:xfrm>
            <a:off x="317500" y="6511154"/>
            <a:ext cx="3779689" cy="369332"/>
          </a:xfrm>
          <a:prstGeom prst="rect">
            <a:avLst/>
          </a:prstGeom>
          <a:noFill/>
        </p:spPr>
        <p:txBody>
          <a:bodyPr wrap="none" rtlCol="0">
            <a:spAutoFit/>
          </a:bodyPr>
          <a:lstStyle/>
          <a:p>
            <a:r>
              <a:rPr lang="en-GB" dirty="0"/>
              <a:t>Adapted from Travis et al. Lancet 2004</a:t>
            </a:r>
          </a:p>
        </p:txBody>
      </p:sp>
      <p:sp>
        <p:nvSpPr>
          <p:cNvPr id="6" name="Title 5"/>
          <p:cNvSpPr>
            <a:spLocks noGrp="1"/>
          </p:cNvSpPr>
          <p:nvPr>
            <p:ph type="title"/>
          </p:nvPr>
        </p:nvSpPr>
        <p:spPr>
          <a:xfrm>
            <a:off x="81010" y="47298"/>
            <a:ext cx="8369300" cy="1033462"/>
          </a:xfrm>
        </p:spPr>
        <p:txBody>
          <a:bodyPr>
            <a:normAutofit fontScale="90000"/>
          </a:bodyPr>
          <a:lstStyle/>
          <a:p>
            <a:r>
              <a:rPr lang="en-GB" dirty="0">
                <a:solidFill>
                  <a:schemeClr val="bg1"/>
                </a:solidFill>
              </a:rPr>
              <a:t>From disease-specific to system-level questions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94131" y="3720714"/>
            <a:ext cx="8078309" cy="457200"/>
            <a:chOff x="331067" y="2017986"/>
            <a:chExt cx="8078309" cy="457200"/>
          </a:xfrm>
        </p:grpSpPr>
        <p:sp>
          <p:nvSpPr>
            <p:cNvPr id="3" name="Rectangle 2"/>
            <p:cNvSpPr/>
            <p:nvPr/>
          </p:nvSpPr>
          <p:spPr>
            <a:xfrm>
              <a:off x="614855" y="2017986"/>
              <a:ext cx="7583214" cy="42566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TextBox 3"/>
            <p:cNvSpPr txBox="1"/>
            <p:nvPr/>
          </p:nvSpPr>
          <p:spPr>
            <a:xfrm>
              <a:off x="331067" y="2065295"/>
              <a:ext cx="652743" cy="369332"/>
            </a:xfrm>
            <a:prstGeom prst="rect">
              <a:avLst/>
            </a:prstGeom>
            <a:noFill/>
          </p:spPr>
          <p:txBody>
            <a:bodyPr wrap="none" rtlCol="0">
              <a:spAutoFit/>
            </a:bodyPr>
            <a:lstStyle/>
            <a:p>
              <a:r>
                <a:rPr lang="en-GB" dirty="0"/>
                <a:t>1960</a:t>
              </a:r>
            </a:p>
          </p:txBody>
        </p:sp>
        <p:cxnSp>
          <p:nvCxnSpPr>
            <p:cNvPr id="5" name="Straight Connector 4"/>
            <p:cNvCxnSpPr/>
            <p:nvPr/>
          </p:nvCxnSpPr>
          <p:spPr>
            <a:xfrm>
              <a:off x="5580993" y="2017986"/>
              <a:ext cx="0" cy="425669"/>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6858000" y="2017986"/>
              <a:ext cx="0" cy="425669"/>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2916621" y="2017986"/>
              <a:ext cx="0" cy="425669"/>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1623848" y="2049517"/>
              <a:ext cx="0" cy="425669"/>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2617073" y="2049518"/>
              <a:ext cx="652743" cy="369332"/>
            </a:xfrm>
            <a:prstGeom prst="rect">
              <a:avLst/>
            </a:prstGeom>
            <a:noFill/>
          </p:spPr>
          <p:txBody>
            <a:bodyPr wrap="none" rtlCol="0">
              <a:spAutoFit/>
            </a:bodyPr>
            <a:lstStyle/>
            <a:p>
              <a:r>
                <a:rPr lang="en-GB" dirty="0"/>
                <a:t>1980</a:t>
              </a:r>
            </a:p>
          </p:txBody>
        </p:sp>
        <p:sp>
          <p:nvSpPr>
            <p:cNvPr id="10" name="TextBox 9"/>
            <p:cNvSpPr txBox="1"/>
            <p:nvPr/>
          </p:nvSpPr>
          <p:spPr>
            <a:xfrm>
              <a:off x="5249907" y="2017986"/>
              <a:ext cx="652743" cy="369332"/>
            </a:xfrm>
            <a:prstGeom prst="rect">
              <a:avLst/>
            </a:prstGeom>
            <a:noFill/>
          </p:spPr>
          <p:txBody>
            <a:bodyPr wrap="none" rtlCol="0">
              <a:spAutoFit/>
            </a:bodyPr>
            <a:lstStyle/>
            <a:p>
              <a:r>
                <a:rPr lang="en-GB" dirty="0"/>
                <a:t>2000</a:t>
              </a:r>
            </a:p>
          </p:txBody>
        </p:sp>
        <p:sp>
          <p:nvSpPr>
            <p:cNvPr id="11" name="TextBox 10"/>
            <p:cNvSpPr txBox="1"/>
            <p:nvPr/>
          </p:nvSpPr>
          <p:spPr>
            <a:xfrm>
              <a:off x="7756633" y="2017986"/>
              <a:ext cx="652743" cy="369332"/>
            </a:xfrm>
            <a:prstGeom prst="rect">
              <a:avLst/>
            </a:prstGeom>
            <a:noFill/>
          </p:spPr>
          <p:txBody>
            <a:bodyPr wrap="none" rtlCol="0">
              <a:spAutoFit/>
            </a:bodyPr>
            <a:lstStyle/>
            <a:p>
              <a:r>
                <a:rPr lang="en-GB" dirty="0"/>
                <a:t>2020</a:t>
              </a:r>
            </a:p>
          </p:txBody>
        </p:sp>
      </p:grpSp>
      <p:sp>
        <p:nvSpPr>
          <p:cNvPr id="12" name="TextBox 11"/>
          <p:cNvSpPr txBox="1"/>
          <p:nvPr/>
        </p:nvSpPr>
        <p:spPr>
          <a:xfrm>
            <a:off x="110343" y="2490944"/>
            <a:ext cx="1723549" cy="923330"/>
          </a:xfrm>
          <a:prstGeom prst="rect">
            <a:avLst/>
          </a:prstGeom>
          <a:noFill/>
        </p:spPr>
        <p:txBody>
          <a:bodyPr wrap="none" rtlCol="0">
            <a:spAutoFit/>
          </a:bodyPr>
          <a:lstStyle/>
          <a:p>
            <a:r>
              <a:rPr lang="en-GB" dirty="0"/>
              <a:t>“Belgian school”</a:t>
            </a:r>
          </a:p>
          <a:p>
            <a:r>
              <a:rPr lang="en-GB" dirty="0" err="1"/>
              <a:t>Kasongo</a:t>
            </a:r>
            <a:r>
              <a:rPr lang="en-GB" dirty="0"/>
              <a:t>, </a:t>
            </a:r>
          </a:p>
          <a:p>
            <a:r>
              <a:rPr lang="en-GB" dirty="0" err="1"/>
              <a:t>Bwamanda</a:t>
            </a:r>
            <a:endParaRPr lang="en-GB" dirty="0"/>
          </a:p>
        </p:txBody>
      </p:sp>
      <p:sp>
        <p:nvSpPr>
          <p:cNvPr id="13" name="TextBox 12"/>
          <p:cNvSpPr txBox="1"/>
          <p:nvPr/>
        </p:nvSpPr>
        <p:spPr>
          <a:xfrm>
            <a:off x="4682359" y="2476234"/>
            <a:ext cx="1340432" cy="646331"/>
          </a:xfrm>
          <a:prstGeom prst="rect">
            <a:avLst/>
          </a:prstGeom>
          <a:noFill/>
        </p:spPr>
        <p:txBody>
          <a:bodyPr wrap="none" rtlCol="0">
            <a:spAutoFit/>
          </a:bodyPr>
          <a:lstStyle/>
          <a:p>
            <a:r>
              <a:rPr lang="en-GB" dirty="0"/>
              <a:t>Alliance for </a:t>
            </a:r>
          </a:p>
          <a:p>
            <a:r>
              <a:rPr lang="en-GB" dirty="0"/>
              <a:t>HPSR (1998)</a:t>
            </a:r>
          </a:p>
        </p:txBody>
      </p:sp>
      <p:sp>
        <p:nvSpPr>
          <p:cNvPr id="14" name="TextBox 13"/>
          <p:cNvSpPr txBox="1"/>
          <p:nvPr/>
        </p:nvSpPr>
        <p:spPr>
          <a:xfrm>
            <a:off x="5644057" y="4382807"/>
            <a:ext cx="1332416" cy="1200329"/>
          </a:xfrm>
          <a:prstGeom prst="rect">
            <a:avLst/>
          </a:prstGeom>
          <a:noFill/>
        </p:spPr>
        <p:txBody>
          <a:bodyPr wrap="none" rtlCol="0">
            <a:spAutoFit/>
          </a:bodyPr>
          <a:lstStyle/>
          <a:p>
            <a:r>
              <a:rPr lang="en-GB" dirty="0"/>
              <a:t>DFID </a:t>
            </a:r>
          </a:p>
          <a:p>
            <a:r>
              <a:rPr lang="en-GB" dirty="0"/>
              <a:t>HSD </a:t>
            </a:r>
          </a:p>
          <a:p>
            <a:r>
              <a:rPr lang="en-GB" dirty="0"/>
              <a:t>Programme</a:t>
            </a:r>
          </a:p>
          <a:p>
            <a:r>
              <a:rPr lang="en-GB" dirty="0"/>
              <a:t>(2000-2005)</a:t>
            </a:r>
          </a:p>
        </p:txBody>
      </p:sp>
      <p:sp>
        <p:nvSpPr>
          <p:cNvPr id="15" name="TextBox 14"/>
          <p:cNvSpPr txBox="1"/>
          <p:nvPr/>
        </p:nvSpPr>
        <p:spPr>
          <a:xfrm>
            <a:off x="6716106" y="4389578"/>
            <a:ext cx="1692836" cy="646331"/>
          </a:xfrm>
          <a:prstGeom prst="rect">
            <a:avLst/>
          </a:prstGeom>
          <a:noFill/>
        </p:spPr>
        <p:txBody>
          <a:bodyPr wrap="none" rtlCol="0">
            <a:spAutoFit/>
          </a:bodyPr>
          <a:lstStyle/>
          <a:p>
            <a:r>
              <a:rPr lang="en-GB" dirty="0"/>
              <a:t>Good Health at </a:t>
            </a:r>
          </a:p>
          <a:p>
            <a:r>
              <a:rPr lang="en-GB" dirty="0"/>
              <a:t>Low Cost (2012)</a:t>
            </a:r>
          </a:p>
        </p:txBody>
      </p:sp>
      <p:sp>
        <p:nvSpPr>
          <p:cNvPr id="18" name="TextBox 17"/>
          <p:cNvSpPr txBox="1"/>
          <p:nvPr/>
        </p:nvSpPr>
        <p:spPr>
          <a:xfrm>
            <a:off x="5170088" y="1150909"/>
            <a:ext cx="1615507" cy="646331"/>
          </a:xfrm>
          <a:prstGeom prst="rect">
            <a:avLst/>
          </a:prstGeom>
          <a:noFill/>
        </p:spPr>
        <p:txBody>
          <a:bodyPr wrap="none" rtlCol="0">
            <a:spAutoFit/>
          </a:bodyPr>
          <a:lstStyle/>
          <a:p>
            <a:r>
              <a:rPr lang="en-GB" dirty="0"/>
              <a:t>WHO Taskforce</a:t>
            </a:r>
          </a:p>
          <a:p>
            <a:r>
              <a:rPr lang="en-GB" dirty="0"/>
              <a:t>For HSR  2004</a:t>
            </a:r>
          </a:p>
        </p:txBody>
      </p:sp>
      <p:sp>
        <p:nvSpPr>
          <p:cNvPr id="19" name="TextBox 18"/>
          <p:cNvSpPr txBox="1"/>
          <p:nvPr/>
        </p:nvSpPr>
        <p:spPr>
          <a:xfrm>
            <a:off x="4303986" y="4824255"/>
            <a:ext cx="1234505" cy="923330"/>
          </a:xfrm>
          <a:prstGeom prst="rect">
            <a:avLst/>
          </a:prstGeom>
          <a:noFill/>
        </p:spPr>
        <p:txBody>
          <a:bodyPr wrap="none" rtlCol="0">
            <a:spAutoFit/>
          </a:bodyPr>
          <a:lstStyle/>
          <a:p>
            <a:r>
              <a:rPr lang="en-GB" dirty="0"/>
              <a:t>Public-</a:t>
            </a:r>
          </a:p>
          <a:p>
            <a:r>
              <a:rPr lang="en-GB" dirty="0"/>
              <a:t>Private mix</a:t>
            </a:r>
          </a:p>
          <a:p>
            <a:r>
              <a:rPr lang="en-GB" dirty="0"/>
              <a:t>Network </a:t>
            </a:r>
          </a:p>
        </p:txBody>
      </p:sp>
      <p:sp>
        <p:nvSpPr>
          <p:cNvPr id="20" name="TextBox 19"/>
          <p:cNvSpPr txBox="1"/>
          <p:nvPr/>
        </p:nvSpPr>
        <p:spPr>
          <a:xfrm>
            <a:off x="4682359" y="6132798"/>
            <a:ext cx="1271054" cy="369332"/>
          </a:xfrm>
          <a:prstGeom prst="rect">
            <a:avLst/>
          </a:prstGeom>
          <a:noFill/>
        </p:spPr>
        <p:txBody>
          <a:bodyPr wrap="none" rtlCol="0">
            <a:spAutoFit/>
          </a:bodyPr>
          <a:lstStyle/>
          <a:p>
            <a:r>
              <a:rPr lang="en-GB" dirty="0"/>
              <a:t>Contracting</a:t>
            </a:r>
          </a:p>
        </p:txBody>
      </p:sp>
      <p:sp>
        <p:nvSpPr>
          <p:cNvPr id="21" name="TextBox 20"/>
          <p:cNvSpPr txBox="1"/>
          <p:nvPr/>
        </p:nvSpPr>
        <p:spPr>
          <a:xfrm>
            <a:off x="1287989" y="2789366"/>
            <a:ext cx="1684564" cy="923330"/>
          </a:xfrm>
          <a:prstGeom prst="rect">
            <a:avLst/>
          </a:prstGeom>
          <a:noFill/>
        </p:spPr>
        <p:txBody>
          <a:bodyPr wrap="none" rtlCol="0">
            <a:spAutoFit/>
          </a:bodyPr>
          <a:lstStyle/>
          <a:p>
            <a:r>
              <a:rPr lang="en-GB" dirty="0"/>
              <a:t>National health </a:t>
            </a:r>
          </a:p>
          <a:p>
            <a:r>
              <a:rPr lang="en-GB" dirty="0"/>
              <a:t>expenditure</a:t>
            </a:r>
          </a:p>
          <a:p>
            <a:r>
              <a:rPr lang="en-GB" dirty="0"/>
              <a:t>surveys </a:t>
            </a:r>
          </a:p>
        </p:txBody>
      </p:sp>
      <p:sp>
        <p:nvSpPr>
          <p:cNvPr id="23" name="TextBox 22"/>
          <p:cNvSpPr txBox="1"/>
          <p:nvPr/>
        </p:nvSpPr>
        <p:spPr>
          <a:xfrm>
            <a:off x="4004441" y="5637223"/>
            <a:ext cx="1748556" cy="646331"/>
          </a:xfrm>
          <a:prstGeom prst="rect">
            <a:avLst/>
          </a:prstGeom>
          <a:noFill/>
        </p:spPr>
        <p:txBody>
          <a:bodyPr wrap="none" rtlCol="0">
            <a:spAutoFit/>
          </a:bodyPr>
          <a:lstStyle/>
          <a:p>
            <a:r>
              <a:rPr lang="en-GB" dirty="0"/>
              <a:t>Equity effects of </a:t>
            </a:r>
          </a:p>
          <a:p>
            <a:r>
              <a:rPr lang="en-GB" dirty="0"/>
              <a:t>user fees</a:t>
            </a:r>
          </a:p>
        </p:txBody>
      </p:sp>
      <p:sp>
        <p:nvSpPr>
          <p:cNvPr id="25" name="TextBox 24"/>
          <p:cNvSpPr txBox="1"/>
          <p:nvPr/>
        </p:nvSpPr>
        <p:spPr>
          <a:xfrm>
            <a:off x="6448073" y="2475178"/>
            <a:ext cx="1850571" cy="923330"/>
          </a:xfrm>
          <a:prstGeom prst="rect">
            <a:avLst/>
          </a:prstGeom>
          <a:noFill/>
        </p:spPr>
        <p:txBody>
          <a:bodyPr wrap="none" rtlCol="0">
            <a:spAutoFit/>
          </a:bodyPr>
          <a:lstStyle/>
          <a:p>
            <a:r>
              <a:rPr lang="en-GB" dirty="0"/>
              <a:t>1</a:t>
            </a:r>
            <a:r>
              <a:rPr lang="en-GB" baseline="30000" dirty="0"/>
              <a:t>st</a:t>
            </a:r>
            <a:r>
              <a:rPr lang="en-GB" dirty="0"/>
              <a:t> (2010) and </a:t>
            </a:r>
          </a:p>
          <a:p>
            <a:r>
              <a:rPr lang="en-GB" dirty="0"/>
              <a:t>2</a:t>
            </a:r>
            <a:r>
              <a:rPr lang="en-GB" baseline="30000" dirty="0"/>
              <a:t>nd</a:t>
            </a:r>
            <a:r>
              <a:rPr lang="en-GB" dirty="0"/>
              <a:t> (2012)Global </a:t>
            </a:r>
          </a:p>
          <a:p>
            <a:r>
              <a:rPr lang="en-GB" dirty="0"/>
              <a:t> Symposia on HSR</a:t>
            </a:r>
          </a:p>
        </p:txBody>
      </p:sp>
      <p:sp>
        <p:nvSpPr>
          <p:cNvPr id="27" name="TextBox 26"/>
          <p:cNvSpPr txBox="1"/>
          <p:nvPr/>
        </p:nvSpPr>
        <p:spPr>
          <a:xfrm>
            <a:off x="6511159" y="5495254"/>
            <a:ext cx="2549480" cy="1477328"/>
          </a:xfrm>
          <a:prstGeom prst="rect">
            <a:avLst/>
          </a:prstGeom>
          <a:noFill/>
        </p:spPr>
        <p:txBody>
          <a:bodyPr wrap="none" rtlCol="0">
            <a:spAutoFit/>
          </a:bodyPr>
          <a:lstStyle/>
          <a:p>
            <a:r>
              <a:rPr lang="en-GB" dirty="0"/>
              <a:t>RESYST (2011-16): </a:t>
            </a:r>
          </a:p>
          <a:p>
            <a:r>
              <a:rPr lang="en-GB" dirty="0"/>
              <a:t>Rural  </a:t>
            </a:r>
            <a:r>
              <a:rPr lang="en-GB" dirty="0" err="1"/>
              <a:t>healthworker</a:t>
            </a:r>
            <a:endParaRPr lang="en-GB" dirty="0"/>
          </a:p>
          <a:p>
            <a:r>
              <a:rPr lang="en-GB" dirty="0"/>
              <a:t>retention;  purchasing; </a:t>
            </a:r>
          </a:p>
          <a:p>
            <a:r>
              <a:rPr lang="en-GB" dirty="0"/>
              <a:t>accountability structures </a:t>
            </a:r>
          </a:p>
          <a:p>
            <a:r>
              <a:rPr lang="en-GB" dirty="0"/>
              <a:t>and reforms</a:t>
            </a:r>
          </a:p>
        </p:txBody>
      </p:sp>
      <p:sp>
        <p:nvSpPr>
          <p:cNvPr id="28" name="Title 27"/>
          <p:cNvSpPr>
            <a:spLocks noGrp="1"/>
          </p:cNvSpPr>
          <p:nvPr>
            <p:ph type="title"/>
          </p:nvPr>
        </p:nvSpPr>
        <p:spPr>
          <a:xfrm>
            <a:off x="317500" y="72268"/>
            <a:ext cx="8369300" cy="1033462"/>
          </a:xfrm>
        </p:spPr>
        <p:txBody>
          <a:bodyPr>
            <a:normAutofit fontScale="90000"/>
          </a:bodyPr>
          <a:lstStyle/>
          <a:p>
            <a:r>
              <a:rPr lang="en-GB" dirty="0">
                <a:solidFill>
                  <a:schemeClr val="bg1"/>
                </a:solidFill>
              </a:rPr>
              <a:t>Development of HSR as </a:t>
            </a:r>
            <a:br>
              <a:rPr lang="en-GB" dirty="0">
                <a:solidFill>
                  <a:schemeClr val="bg1"/>
                </a:solidFill>
              </a:rPr>
            </a:br>
            <a:r>
              <a:rPr lang="en-GB" dirty="0">
                <a:solidFill>
                  <a:schemeClr val="bg1"/>
                </a:solidFill>
              </a:rPr>
              <a:t>a field</a:t>
            </a:r>
          </a:p>
        </p:txBody>
      </p:sp>
      <p:sp>
        <p:nvSpPr>
          <p:cNvPr id="29" name="TextBox 28"/>
          <p:cNvSpPr txBox="1"/>
          <p:nvPr/>
        </p:nvSpPr>
        <p:spPr>
          <a:xfrm>
            <a:off x="7472855" y="1986455"/>
            <a:ext cx="1615763" cy="646331"/>
          </a:xfrm>
          <a:prstGeom prst="rect">
            <a:avLst/>
          </a:prstGeom>
          <a:noFill/>
        </p:spPr>
        <p:txBody>
          <a:bodyPr wrap="none" rtlCol="0">
            <a:spAutoFit/>
          </a:bodyPr>
          <a:lstStyle/>
          <a:p>
            <a:r>
              <a:rPr lang="en-GB" dirty="0"/>
              <a:t>Health Systems</a:t>
            </a:r>
          </a:p>
          <a:p>
            <a:r>
              <a:rPr lang="en-GB" dirty="0"/>
              <a:t>Global (2012)</a:t>
            </a:r>
          </a:p>
        </p:txBody>
      </p:sp>
      <p:sp>
        <p:nvSpPr>
          <p:cNvPr id="31" name="TextBox 30"/>
          <p:cNvSpPr txBox="1"/>
          <p:nvPr/>
        </p:nvSpPr>
        <p:spPr>
          <a:xfrm>
            <a:off x="4004441" y="3027010"/>
            <a:ext cx="2370136" cy="646331"/>
          </a:xfrm>
          <a:prstGeom prst="rect">
            <a:avLst/>
          </a:prstGeom>
          <a:noFill/>
        </p:spPr>
        <p:txBody>
          <a:bodyPr wrap="none" rtlCol="0">
            <a:spAutoFit/>
          </a:bodyPr>
          <a:lstStyle/>
          <a:p>
            <a:r>
              <a:rPr lang="en-GB" dirty="0"/>
              <a:t>WHO Ad Hoc </a:t>
            </a:r>
            <a:r>
              <a:rPr lang="en-GB" dirty="0" err="1"/>
              <a:t>Cttee</a:t>
            </a:r>
            <a:r>
              <a:rPr lang="en-GB" dirty="0"/>
              <a:t> on </a:t>
            </a:r>
          </a:p>
          <a:p>
            <a:r>
              <a:rPr lang="en-GB" dirty="0"/>
              <a:t>Health Research (1996)</a:t>
            </a:r>
          </a:p>
        </p:txBody>
      </p:sp>
      <p:sp>
        <p:nvSpPr>
          <p:cNvPr id="26" name="TextBox 25"/>
          <p:cNvSpPr txBox="1"/>
          <p:nvPr/>
        </p:nvSpPr>
        <p:spPr>
          <a:xfrm>
            <a:off x="4004441" y="4231918"/>
            <a:ext cx="1515158" cy="646331"/>
          </a:xfrm>
          <a:prstGeom prst="rect">
            <a:avLst/>
          </a:prstGeom>
          <a:noFill/>
        </p:spPr>
        <p:txBody>
          <a:bodyPr wrap="none" rtlCol="0">
            <a:spAutoFit/>
          </a:bodyPr>
          <a:lstStyle/>
          <a:p>
            <a:r>
              <a:rPr lang="en-GB" dirty="0"/>
              <a:t>DFID </a:t>
            </a:r>
          </a:p>
          <a:p>
            <a:r>
              <a:rPr lang="en-GB" dirty="0"/>
              <a:t>HEFP (1990-4)</a:t>
            </a:r>
          </a:p>
        </p:txBody>
      </p:sp>
      <p:sp>
        <p:nvSpPr>
          <p:cNvPr id="32" name="TextBox 31"/>
          <p:cNvSpPr txBox="1"/>
          <p:nvPr/>
        </p:nvSpPr>
        <p:spPr>
          <a:xfrm>
            <a:off x="4824264" y="1639580"/>
            <a:ext cx="1940211" cy="923330"/>
          </a:xfrm>
          <a:prstGeom prst="rect">
            <a:avLst/>
          </a:prstGeom>
          <a:noFill/>
        </p:spPr>
        <p:txBody>
          <a:bodyPr wrap="none" rtlCol="0">
            <a:spAutoFit/>
          </a:bodyPr>
          <a:lstStyle/>
          <a:p>
            <a:r>
              <a:rPr lang="en-GB" dirty="0"/>
              <a:t>Intl conference on </a:t>
            </a:r>
          </a:p>
          <a:p>
            <a:r>
              <a:rPr lang="en-GB" dirty="0"/>
              <a:t>health research </a:t>
            </a:r>
          </a:p>
          <a:p>
            <a:r>
              <a:rPr lang="en-GB" dirty="0"/>
              <a:t>for </a:t>
            </a:r>
            <a:r>
              <a:rPr lang="en-GB" dirty="0" err="1"/>
              <a:t>devt</a:t>
            </a:r>
            <a:r>
              <a:rPr lang="en-GB" dirty="0"/>
              <a:t> (2000)</a:t>
            </a:r>
          </a:p>
        </p:txBody>
      </p:sp>
      <p:cxnSp>
        <p:nvCxnSpPr>
          <p:cNvPr id="33" name="Straight Connector 32"/>
          <p:cNvCxnSpPr/>
          <p:nvPr/>
        </p:nvCxnSpPr>
        <p:spPr>
          <a:xfrm>
            <a:off x="4303986" y="3720714"/>
            <a:ext cx="0" cy="425669"/>
          </a:xfrm>
          <a:prstGeom prst="line">
            <a:avLst/>
          </a:prstGeom>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2396343" y="3398508"/>
            <a:ext cx="1716175" cy="369332"/>
          </a:xfrm>
          <a:prstGeom prst="rect">
            <a:avLst/>
          </a:prstGeom>
          <a:noFill/>
        </p:spPr>
        <p:txBody>
          <a:bodyPr wrap="none" rtlCol="0">
            <a:spAutoFit/>
          </a:bodyPr>
          <a:lstStyle/>
          <a:p>
            <a:r>
              <a:rPr lang="en-GB" dirty="0"/>
              <a:t>Decentralisation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6168" y="1867336"/>
            <a:ext cx="6542690" cy="3416320"/>
          </a:xfrm>
          <a:prstGeom prst="rect">
            <a:avLst/>
          </a:prstGeom>
        </p:spPr>
        <p:txBody>
          <a:bodyPr wrap="square">
            <a:spAutoFit/>
          </a:bodyPr>
          <a:lstStyle/>
          <a:p>
            <a:pPr>
              <a:buNone/>
            </a:pPr>
            <a:r>
              <a:rPr lang="en-GB" dirty="0"/>
              <a:t>...production of new knowledge ...to improve </a:t>
            </a:r>
            <a:r>
              <a:rPr lang="en-GB" u="sng" dirty="0"/>
              <a:t>how societies organize themselves to </a:t>
            </a:r>
            <a:r>
              <a:rPr lang="en-GB" dirty="0"/>
              <a:t>achieving </a:t>
            </a:r>
            <a:r>
              <a:rPr lang="en-GB" u="sng" dirty="0"/>
              <a:t>collective health goals</a:t>
            </a:r>
            <a:r>
              <a:rPr lang="en-GB" dirty="0"/>
              <a:t>, and how different </a:t>
            </a:r>
            <a:r>
              <a:rPr lang="en-GB" u="sng" dirty="0"/>
              <a:t>actors</a:t>
            </a:r>
            <a:r>
              <a:rPr lang="en-GB" dirty="0"/>
              <a:t> interact in the </a:t>
            </a:r>
            <a:r>
              <a:rPr lang="en-GB" u="sng" dirty="0"/>
              <a:t>policy and implementation processes </a:t>
            </a:r>
            <a:r>
              <a:rPr lang="en-GB" dirty="0"/>
              <a:t>to contribute to policy outcomes. </a:t>
            </a:r>
          </a:p>
          <a:p>
            <a:pPr>
              <a:buNone/>
            </a:pPr>
            <a:endParaRPr lang="en-GB" dirty="0"/>
          </a:p>
          <a:p>
            <a:pPr>
              <a:buNone/>
            </a:pPr>
            <a:r>
              <a:rPr lang="en-GB" dirty="0"/>
              <a:t>... </a:t>
            </a:r>
            <a:r>
              <a:rPr lang="en-GB" u="sng" dirty="0"/>
              <a:t>interdisciplinary</a:t>
            </a:r>
            <a:r>
              <a:rPr lang="en-GB" dirty="0"/>
              <a:t>, a blend of economics, sociology, anthropology, political science, public health and epidemiology that together draw a comprehensive picture of how health systems respond and adapt to health policies, and how health policies can shape − and be shaped by − health systems and the broader determinants of health. </a:t>
            </a:r>
          </a:p>
          <a:p>
            <a:pPr>
              <a:buNone/>
            </a:pPr>
            <a:endParaRPr lang="en-GB" dirty="0"/>
          </a:p>
          <a:p>
            <a:pPr>
              <a:buNone/>
            </a:pPr>
            <a:r>
              <a:rPr lang="en-GB" dirty="0"/>
              <a:t>	(Alliance for Health Policy and Systems Research, 2011.)</a:t>
            </a:r>
          </a:p>
        </p:txBody>
      </p:sp>
      <p:sp>
        <p:nvSpPr>
          <p:cNvPr id="3" name="Title 2"/>
          <p:cNvSpPr>
            <a:spLocks noGrp="1"/>
          </p:cNvSpPr>
          <p:nvPr>
            <p:ph type="title"/>
          </p:nvPr>
        </p:nvSpPr>
        <p:spPr>
          <a:xfrm>
            <a:off x="317500" y="78830"/>
            <a:ext cx="8369300" cy="1033462"/>
          </a:xfrm>
        </p:spPr>
        <p:txBody>
          <a:bodyPr>
            <a:normAutofit fontScale="90000"/>
          </a:bodyPr>
          <a:lstStyle/>
          <a:p>
            <a:r>
              <a:rPr lang="en-GB" dirty="0">
                <a:solidFill>
                  <a:schemeClr val="bg1"/>
                </a:solidFill>
              </a:rPr>
              <a:t>Health policy and systems research</a:t>
            </a:r>
          </a:p>
        </p:txBody>
      </p:sp>
      <p:sp>
        <p:nvSpPr>
          <p:cNvPr id="4" name="TextBox 3"/>
          <p:cNvSpPr txBox="1"/>
          <p:nvPr/>
        </p:nvSpPr>
        <p:spPr>
          <a:xfrm>
            <a:off x="1466168" y="5675586"/>
            <a:ext cx="6128986" cy="369332"/>
          </a:xfrm>
          <a:prstGeom prst="rect">
            <a:avLst/>
          </a:prstGeom>
          <a:noFill/>
        </p:spPr>
        <p:txBody>
          <a:bodyPr wrap="none" rtlCol="0">
            <a:spAutoFit/>
          </a:bodyPr>
          <a:lstStyle/>
          <a:p>
            <a:r>
              <a:rPr lang="en-GB" dirty="0"/>
              <a:t>...Encompasses “research ON policy” and “research FOR policy”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41724"/>
            <a:ext cx="8369300" cy="1033462"/>
          </a:xfrm>
        </p:spPr>
        <p:txBody>
          <a:bodyPr/>
          <a:lstStyle/>
          <a:p>
            <a:r>
              <a:rPr lang="en-GB" dirty="0">
                <a:solidFill>
                  <a:schemeClr val="bg1"/>
                </a:solidFill>
              </a:rPr>
              <a:t>Guided by a variety of </a:t>
            </a:r>
            <a:br>
              <a:rPr lang="en-GB" dirty="0">
                <a:solidFill>
                  <a:schemeClr val="bg1"/>
                </a:solidFill>
              </a:rPr>
            </a:br>
            <a:r>
              <a:rPr lang="en-GB" dirty="0">
                <a:solidFill>
                  <a:schemeClr val="bg1"/>
                </a:solidFill>
              </a:rPr>
              <a:t>health system models</a:t>
            </a:r>
          </a:p>
        </p:txBody>
      </p:sp>
      <p:pic>
        <p:nvPicPr>
          <p:cNvPr id="1026" name="Picture 2"/>
          <p:cNvPicPr>
            <a:picLocks noChangeAspect="1" noChangeArrowheads="1"/>
          </p:cNvPicPr>
          <p:nvPr/>
        </p:nvPicPr>
        <p:blipFill>
          <a:blip r:embed="rId3"/>
          <a:srcRect/>
          <a:stretch>
            <a:fillRect/>
          </a:stretch>
        </p:blipFill>
        <p:spPr bwMode="auto">
          <a:xfrm>
            <a:off x="43332" y="1374402"/>
            <a:ext cx="4229123" cy="2621843"/>
          </a:xfrm>
          <a:prstGeom prst="rect">
            <a:avLst/>
          </a:prstGeom>
          <a:noFill/>
          <a:ln w="9525">
            <a:noFill/>
            <a:miter lim="800000"/>
            <a:headEnd/>
            <a:tailEnd/>
          </a:ln>
        </p:spPr>
      </p:pic>
      <p:pic>
        <p:nvPicPr>
          <p:cNvPr id="1027" name="Picture 3"/>
          <p:cNvPicPr>
            <a:picLocks noChangeAspect="1" noChangeArrowheads="1"/>
          </p:cNvPicPr>
          <p:nvPr/>
        </p:nvPicPr>
        <p:blipFill>
          <a:blip r:embed="rId4"/>
          <a:srcRect/>
          <a:stretch>
            <a:fillRect/>
          </a:stretch>
        </p:blipFill>
        <p:spPr bwMode="auto">
          <a:xfrm>
            <a:off x="170960" y="4049021"/>
            <a:ext cx="4132988" cy="2667136"/>
          </a:xfrm>
          <a:prstGeom prst="rect">
            <a:avLst/>
          </a:prstGeom>
          <a:noFill/>
          <a:ln w="9525">
            <a:noFill/>
            <a:miter lim="800000"/>
            <a:headEnd/>
            <a:tailEnd/>
          </a:ln>
        </p:spPr>
      </p:pic>
      <p:pic>
        <p:nvPicPr>
          <p:cNvPr id="1028" name="Picture 4"/>
          <p:cNvPicPr>
            <a:picLocks noChangeAspect="1" noChangeArrowheads="1"/>
          </p:cNvPicPr>
          <p:nvPr/>
        </p:nvPicPr>
        <p:blipFill>
          <a:blip r:embed="rId5"/>
          <a:srcRect/>
          <a:stretch>
            <a:fillRect/>
          </a:stretch>
        </p:blipFill>
        <p:spPr bwMode="auto">
          <a:xfrm>
            <a:off x="4527430" y="2089125"/>
            <a:ext cx="4522076" cy="3319256"/>
          </a:xfrm>
          <a:prstGeom prst="rect">
            <a:avLst/>
          </a:prstGeom>
          <a:noFill/>
          <a:ln w="9525">
            <a:noFill/>
            <a:miter lim="800000"/>
            <a:headEnd/>
            <a:tailEnd/>
          </a:ln>
        </p:spPr>
      </p:pic>
      <p:sp>
        <p:nvSpPr>
          <p:cNvPr id="9" name="TextBox 8"/>
          <p:cNvSpPr txBox="1"/>
          <p:nvPr/>
        </p:nvSpPr>
        <p:spPr>
          <a:xfrm>
            <a:off x="4303948" y="5959366"/>
            <a:ext cx="3738331" cy="646331"/>
          </a:xfrm>
          <a:prstGeom prst="rect">
            <a:avLst/>
          </a:prstGeom>
          <a:noFill/>
        </p:spPr>
        <p:txBody>
          <a:bodyPr wrap="none" rtlCol="0">
            <a:spAutoFit/>
          </a:bodyPr>
          <a:lstStyle/>
          <a:p>
            <a:r>
              <a:rPr lang="en-GB" dirty="0"/>
              <a:t>Sources:  Gilson 2011 (WHO models); </a:t>
            </a:r>
          </a:p>
          <a:p>
            <a:r>
              <a:rPr lang="en-GB" dirty="0"/>
              <a:t>Smith and Hanson 2011.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220717"/>
            <a:ext cx="8369300" cy="1033462"/>
          </a:xfrm>
        </p:spPr>
        <p:txBody>
          <a:bodyPr>
            <a:normAutofit/>
          </a:bodyPr>
          <a:lstStyle/>
          <a:p>
            <a:r>
              <a:rPr lang="en-GB" dirty="0">
                <a:solidFill>
                  <a:schemeClr val="bg1"/>
                </a:solidFill>
              </a:rPr>
              <a:t>Driven by questions</a:t>
            </a:r>
          </a:p>
        </p:txBody>
      </p:sp>
      <p:graphicFrame>
        <p:nvGraphicFramePr>
          <p:cNvPr id="4" name="Content Placeholder 3"/>
          <p:cNvGraphicFramePr>
            <a:graphicFrameLocks noGrp="1"/>
          </p:cNvGraphicFramePr>
          <p:nvPr>
            <p:ph idx="1"/>
          </p:nvPr>
        </p:nvGraphicFramePr>
        <p:xfrm>
          <a:off x="317500" y="1503818"/>
          <a:ext cx="8369300" cy="4663440"/>
        </p:xfrm>
        <a:graphic>
          <a:graphicData uri="http://schemas.openxmlformats.org/drawingml/2006/table">
            <a:tbl>
              <a:tblPr firstRow="1" bandRow="1">
                <a:tableStyleId>{5C22544A-7EE6-4342-B048-85BDC9FD1C3A}</a:tableStyleId>
              </a:tblPr>
              <a:tblGrid>
                <a:gridCol w="2092325">
                  <a:extLst>
                    <a:ext uri="{9D8B030D-6E8A-4147-A177-3AD203B41FA5}">
                      <a16:colId xmlns:a16="http://schemas.microsoft.com/office/drawing/2014/main" val="20000"/>
                    </a:ext>
                  </a:extLst>
                </a:gridCol>
                <a:gridCol w="2092325">
                  <a:extLst>
                    <a:ext uri="{9D8B030D-6E8A-4147-A177-3AD203B41FA5}">
                      <a16:colId xmlns:a16="http://schemas.microsoft.com/office/drawing/2014/main" val="20001"/>
                    </a:ext>
                  </a:extLst>
                </a:gridCol>
                <a:gridCol w="2092325">
                  <a:extLst>
                    <a:ext uri="{9D8B030D-6E8A-4147-A177-3AD203B41FA5}">
                      <a16:colId xmlns:a16="http://schemas.microsoft.com/office/drawing/2014/main" val="20002"/>
                    </a:ext>
                  </a:extLst>
                </a:gridCol>
                <a:gridCol w="2092325">
                  <a:extLst>
                    <a:ext uri="{9D8B030D-6E8A-4147-A177-3AD203B41FA5}">
                      <a16:colId xmlns:a16="http://schemas.microsoft.com/office/drawing/2014/main" val="20003"/>
                    </a:ext>
                  </a:extLst>
                </a:gridCol>
              </a:tblGrid>
              <a:tr h="370840">
                <a:tc>
                  <a:txBody>
                    <a:bodyPr/>
                    <a:lstStyle/>
                    <a:p>
                      <a:endParaRPr lang="en-GB" dirty="0"/>
                    </a:p>
                  </a:txBody>
                  <a:tcPr/>
                </a:tc>
                <a:tc>
                  <a:txBody>
                    <a:bodyPr/>
                    <a:lstStyle/>
                    <a:p>
                      <a:r>
                        <a:rPr lang="en-GB" dirty="0"/>
                        <a:t>Macro</a:t>
                      </a:r>
                      <a:r>
                        <a:rPr lang="en-GB" baseline="0" dirty="0"/>
                        <a:t>:  Architecture and oversight of systems</a:t>
                      </a:r>
                      <a:endParaRPr lang="en-GB" dirty="0"/>
                    </a:p>
                  </a:txBody>
                  <a:tcPr/>
                </a:tc>
                <a:tc>
                  <a:txBody>
                    <a:bodyPr/>
                    <a:lstStyle/>
                    <a:p>
                      <a:r>
                        <a:rPr lang="en-GB" dirty="0" err="1"/>
                        <a:t>Meso</a:t>
                      </a:r>
                      <a:r>
                        <a:rPr lang="en-GB" dirty="0"/>
                        <a:t>: Functioning</a:t>
                      </a:r>
                      <a:r>
                        <a:rPr lang="en-GB" baseline="0" dirty="0"/>
                        <a:t> of organisations and interventions</a:t>
                      </a:r>
                      <a:endParaRPr lang="en-GB" dirty="0"/>
                    </a:p>
                  </a:txBody>
                  <a:tcPr/>
                </a:tc>
                <a:tc>
                  <a:txBody>
                    <a:bodyPr/>
                    <a:lstStyle/>
                    <a:p>
                      <a:r>
                        <a:rPr lang="en-GB" dirty="0"/>
                        <a:t>Micro: Individual in the system</a:t>
                      </a:r>
                    </a:p>
                  </a:txBody>
                  <a:tcPr/>
                </a:tc>
                <a:extLst>
                  <a:ext uri="{0D108BD9-81ED-4DB2-BD59-A6C34878D82A}">
                    <a16:rowId xmlns:a16="http://schemas.microsoft.com/office/drawing/2014/main" val="10000"/>
                  </a:ext>
                </a:extLst>
              </a:tr>
              <a:tr h="370840">
                <a:tc>
                  <a:txBody>
                    <a:bodyPr/>
                    <a:lstStyle/>
                    <a:p>
                      <a:r>
                        <a:rPr lang="en-GB" dirty="0"/>
                        <a:t>Evaluative</a:t>
                      </a:r>
                    </a:p>
                  </a:txBody>
                  <a:tcPr/>
                </a:tc>
                <a:tc>
                  <a:txBody>
                    <a:bodyPr/>
                    <a:lstStyle/>
                    <a:p>
                      <a:r>
                        <a:rPr lang="en-GB" dirty="0"/>
                        <a:t>Does a new financing mechanism</a:t>
                      </a:r>
                      <a:r>
                        <a:rPr lang="en-GB" baseline="0" dirty="0"/>
                        <a:t> protect the poorest households from catastrophic costs?</a:t>
                      </a:r>
                      <a:endParaRPr lang="en-GB" dirty="0"/>
                    </a:p>
                  </a:txBody>
                  <a:tcPr/>
                </a:tc>
                <a:tc>
                  <a:txBody>
                    <a:bodyPr/>
                    <a:lstStyle/>
                    <a:p>
                      <a:r>
                        <a:rPr lang="en-GB" dirty="0"/>
                        <a:t>What are the reasons for low uptake of community-based health</a:t>
                      </a:r>
                      <a:r>
                        <a:rPr lang="en-GB" baseline="0" dirty="0"/>
                        <a:t> insurance?</a:t>
                      </a:r>
                      <a:endParaRPr lang="en-GB" dirty="0"/>
                    </a:p>
                  </a:txBody>
                  <a:tcPr/>
                </a:tc>
                <a:tc>
                  <a:txBody>
                    <a:bodyPr/>
                    <a:lstStyle/>
                    <a:p>
                      <a:r>
                        <a:rPr lang="en-GB" dirty="0"/>
                        <a:t>What financial and non-financial incentives will encourage health workers to locate in underserved</a:t>
                      </a:r>
                      <a:r>
                        <a:rPr lang="en-GB" baseline="0" dirty="0"/>
                        <a:t> areas?</a:t>
                      </a:r>
                      <a:endParaRPr lang="en-GB" dirty="0"/>
                    </a:p>
                  </a:txBody>
                  <a:tcPr/>
                </a:tc>
                <a:extLst>
                  <a:ext uri="{0D108BD9-81ED-4DB2-BD59-A6C34878D82A}">
                    <a16:rowId xmlns:a16="http://schemas.microsoft.com/office/drawing/2014/main" val="10001"/>
                  </a:ext>
                </a:extLst>
              </a:tr>
              <a:tr h="370840">
                <a:tc>
                  <a:txBody>
                    <a:bodyPr/>
                    <a:lstStyle/>
                    <a:p>
                      <a:r>
                        <a:rPr lang="en-GB" dirty="0"/>
                        <a:t>Exploratory / Explanatory</a:t>
                      </a:r>
                    </a:p>
                  </a:txBody>
                  <a:tcPr/>
                </a:tc>
                <a:tc>
                  <a:txBody>
                    <a:bodyPr/>
                    <a:lstStyle/>
                    <a:p>
                      <a:r>
                        <a:rPr lang="en-GB" dirty="0"/>
                        <a:t>Why</a:t>
                      </a:r>
                      <a:r>
                        <a:rPr lang="en-GB" baseline="0" dirty="0"/>
                        <a:t> do informal health markets continue to flourish where publicly provided services are adequate?</a:t>
                      </a:r>
                      <a:endParaRPr lang="en-GB" dirty="0"/>
                    </a:p>
                  </a:txBody>
                  <a:tcPr/>
                </a:tc>
                <a:tc>
                  <a:txBody>
                    <a:bodyPr/>
                    <a:lstStyle/>
                    <a:p>
                      <a:r>
                        <a:rPr lang="en-GB" dirty="0"/>
                        <a:t>How do pay-for-performance</a:t>
                      </a:r>
                      <a:r>
                        <a:rPr lang="en-GB" baseline="0" dirty="0"/>
                        <a:t> arrangements interact with local accountability structures?</a:t>
                      </a:r>
                      <a:endParaRPr lang="en-GB" dirty="0"/>
                    </a:p>
                  </a:txBody>
                  <a:tcPr/>
                </a:tc>
                <a:tc>
                  <a:txBody>
                    <a:bodyPr/>
                    <a:lstStyle/>
                    <a:p>
                      <a:r>
                        <a:rPr lang="en-GB" dirty="0"/>
                        <a:t>Why do frontline</a:t>
                      </a:r>
                      <a:r>
                        <a:rPr lang="en-GB" baseline="0" dirty="0"/>
                        <a:t> health workers  prescribe </a:t>
                      </a:r>
                      <a:r>
                        <a:rPr lang="en-GB" baseline="0" dirty="0" err="1"/>
                        <a:t>antimalarials</a:t>
                      </a:r>
                      <a:r>
                        <a:rPr lang="en-GB" baseline="0" dirty="0"/>
                        <a:t> to patients with a negative test?</a:t>
                      </a:r>
                      <a:endParaRPr lang="en-GB" dirty="0"/>
                    </a:p>
                  </a:txBody>
                  <a:tcPr/>
                </a:tc>
                <a:extLst>
                  <a:ext uri="{0D108BD9-81ED-4DB2-BD59-A6C34878D82A}">
                    <a16:rowId xmlns:a16="http://schemas.microsoft.com/office/drawing/2014/main" val="10002"/>
                  </a:ext>
                </a:extLst>
              </a:tr>
            </a:tbl>
          </a:graphicData>
        </a:graphic>
      </p:graphicFrame>
      <p:sp>
        <p:nvSpPr>
          <p:cNvPr id="5" name="TextBox 4"/>
          <p:cNvSpPr txBox="1"/>
          <p:nvPr/>
        </p:nvSpPr>
        <p:spPr>
          <a:xfrm>
            <a:off x="317500" y="6432326"/>
            <a:ext cx="4680640" cy="369332"/>
          </a:xfrm>
          <a:prstGeom prst="rect">
            <a:avLst/>
          </a:prstGeom>
          <a:noFill/>
        </p:spPr>
        <p:txBody>
          <a:bodyPr wrap="none" rtlCol="0">
            <a:spAutoFit/>
          </a:bodyPr>
          <a:lstStyle/>
          <a:p>
            <a:r>
              <a:rPr lang="en-GB" dirty="0"/>
              <a:t>Adapted from Sheikh et al.  </a:t>
            </a:r>
            <a:r>
              <a:rPr lang="en-GB" dirty="0" err="1"/>
              <a:t>PLoS</a:t>
            </a:r>
            <a:r>
              <a:rPr lang="en-GB" dirty="0"/>
              <a:t> Medicine 2011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56502"/>
            <a:ext cx="8369300" cy="1033462"/>
          </a:xfrm>
        </p:spPr>
        <p:txBody>
          <a:bodyPr>
            <a:normAutofit fontScale="90000"/>
          </a:bodyPr>
          <a:lstStyle/>
          <a:p>
            <a:r>
              <a:rPr lang="en-GB" dirty="0">
                <a:solidFill>
                  <a:schemeClr val="bg1"/>
                </a:solidFill>
              </a:rPr>
              <a:t>Recent methodological developments in HPSR</a:t>
            </a:r>
          </a:p>
        </p:txBody>
      </p:sp>
      <p:sp>
        <p:nvSpPr>
          <p:cNvPr id="3" name="Content Placeholder 2"/>
          <p:cNvSpPr>
            <a:spLocks noGrp="1"/>
          </p:cNvSpPr>
          <p:nvPr>
            <p:ph idx="1"/>
          </p:nvPr>
        </p:nvSpPr>
        <p:spPr>
          <a:xfrm>
            <a:off x="317500" y="1535350"/>
            <a:ext cx="8369300" cy="3200399"/>
          </a:xfrm>
        </p:spPr>
        <p:txBody>
          <a:bodyPr/>
          <a:lstStyle/>
          <a:p>
            <a:r>
              <a:rPr lang="en-GB" dirty="0"/>
              <a:t>“Systems thinking” – Recognizing complexity and interaction</a:t>
            </a:r>
          </a:p>
          <a:p>
            <a:endParaRPr lang="en-GB" dirty="0"/>
          </a:p>
          <a:p>
            <a:r>
              <a:rPr lang="en-GB" dirty="0"/>
              <a:t>Advances in (non-experimental) impact evaluation –</a:t>
            </a:r>
          </a:p>
          <a:p>
            <a:pPr lvl="1"/>
            <a:r>
              <a:rPr lang="en-GB" dirty="0"/>
              <a:t>Theory-based evaluation</a:t>
            </a:r>
          </a:p>
          <a:p>
            <a:pPr lvl="1"/>
            <a:r>
              <a:rPr lang="en-GB" dirty="0"/>
              <a:t>Evaluation of complex interventions</a:t>
            </a:r>
          </a:p>
          <a:p>
            <a:endParaRPr lang="en-GB" dirty="0"/>
          </a:p>
        </p:txBody>
      </p:sp>
    </p:spTree>
  </p:cSld>
  <p:clrMapOvr>
    <a:masterClrMapping/>
  </p:clrMapOvr>
</p:sld>
</file>

<file path=ppt/theme/theme1.xml><?xml version="1.0" encoding="utf-8"?>
<a:theme xmlns:a="http://schemas.openxmlformats.org/drawingml/2006/main" name="Presentation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Presentation5</Template>
  <TotalTime>5876</TotalTime>
  <Words>1409</Words>
  <Application>Microsoft Office PowerPoint</Application>
  <PresentationFormat>On-screen Show (4:3)</PresentationFormat>
  <Paragraphs>196</Paragraphs>
  <Slides>13</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Black</vt:lpstr>
      <vt:lpstr>Calibri</vt:lpstr>
      <vt:lpstr>Presentation5</vt:lpstr>
      <vt:lpstr>Health Systems Research:  History and Evolution</vt:lpstr>
      <vt:lpstr>Outline</vt:lpstr>
      <vt:lpstr>Evolution of thinking  about health systems</vt:lpstr>
      <vt:lpstr>From disease-specific to system-level questions</vt:lpstr>
      <vt:lpstr>Development of HSR as  a field</vt:lpstr>
      <vt:lpstr>Health policy and systems research</vt:lpstr>
      <vt:lpstr>Guided by a variety of  health system models</vt:lpstr>
      <vt:lpstr>Driven by questions</vt:lpstr>
      <vt:lpstr>Recent methodological developments in HPSR</vt:lpstr>
      <vt:lpstr>PowerPoint Presentation</vt:lpstr>
      <vt:lpstr>Evaluating complex interventions</vt:lpstr>
      <vt:lpstr>Key Challenges in HPSR </vt:lpstr>
      <vt:lpstr>References</vt:lpstr>
    </vt:vector>
  </TitlesOfParts>
  <Company>London School of Hygiene &amp; Tropical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Systems Research:  History and Evolution</dc:title>
  <dc:creator>Kara</dc:creator>
  <cp:lastModifiedBy>Shabier, Mohammed</cp:lastModifiedBy>
  <cp:revision>25</cp:revision>
  <dcterms:created xsi:type="dcterms:W3CDTF">2013-06-17T04:40:03Z</dcterms:created>
  <dcterms:modified xsi:type="dcterms:W3CDTF">2018-03-22T14:18:40Z</dcterms:modified>
</cp:coreProperties>
</file>