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7"/>
  </p:notesMasterIdLst>
  <p:sldIdLst>
    <p:sldId id="306" r:id="rId2"/>
    <p:sldId id="334" r:id="rId3"/>
    <p:sldId id="383" r:id="rId4"/>
    <p:sldId id="351" r:id="rId5"/>
    <p:sldId id="367" r:id="rId6"/>
    <p:sldId id="366" r:id="rId7"/>
    <p:sldId id="368" r:id="rId8"/>
    <p:sldId id="381" r:id="rId9"/>
    <p:sldId id="359" r:id="rId10"/>
    <p:sldId id="380" r:id="rId11"/>
    <p:sldId id="384" r:id="rId12"/>
    <p:sldId id="364" r:id="rId13"/>
    <p:sldId id="373" r:id="rId14"/>
    <p:sldId id="346" r:id="rId15"/>
    <p:sldId id="37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4CA"/>
    <a:srgbClr val="77468A"/>
    <a:srgbClr val="947CB0"/>
    <a:srgbClr val="9B56B6"/>
    <a:srgbClr val="C79EFE"/>
    <a:srgbClr val="D1ACF0"/>
    <a:srgbClr val="E4E1CE"/>
    <a:srgbClr val="FF9900"/>
    <a:srgbClr val="FFFFFF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423" autoAdjust="0"/>
  </p:normalViewPr>
  <p:slideViewPr>
    <p:cSldViewPr>
      <p:cViewPr varScale="1">
        <p:scale>
          <a:sx n="76" d="100"/>
          <a:sy n="76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ehs0856\Dropbox\YL%20school\GMR2013\GMR%20graphs%20&amp;%20data%20CRZJE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ehs0856\Dropbox\Pelgrave%20Chapter\analysis\tables\Copy%20of%20Figure%207%20r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'Table 7'!$B$23</c:f>
              <c:strCache>
                <c:ptCount val="1"/>
                <c:pt idx="0">
                  <c:v>% correct Ethiopia</c:v>
                </c:pt>
              </c:strCache>
            </c:strRef>
          </c:tx>
          <c:invertIfNegative val="0"/>
          <c:cat>
            <c:strRef>
              <c:f>'Table 7'!$A$24:$A$28</c:f>
              <c:strCache>
                <c:ptCount val="5"/>
                <c:pt idx="0">
                  <c:v>Age 7-8
 - 2x4</c:v>
                </c:pt>
                <c:pt idx="1">
                  <c:v>Age 11-12
 - 1 stage multiplication word problem</c:v>
                </c:pt>
                <c:pt idx="2">
                  <c:v>Age 14-15 
 1 stage multiplication word problem</c:v>
                </c:pt>
                <c:pt idx="3">
                  <c:v>Age 14-15 
- 9/8 x 2/3</c:v>
                </c:pt>
                <c:pt idx="4">
                  <c:v>Age 14- 15 - long multiplication</c:v>
                </c:pt>
              </c:strCache>
            </c:strRef>
          </c:cat>
          <c:val>
            <c:numRef>
              <c:f>'Table 7'!$B$24:$B$28</c:f>
              <c:numCache>
                <c:formatCode>General</c:formatCode>
                <c:ptCount val="5"/>
                <c:pt idx="0">
                  <c:v>43.5</c:v>
                </c:pt>
                <c:pt idx="1">
                  <c:v>11.2</c:v>
                </c:pt>
                <c:pt idx="2">
                  <c:v>4.5999999999999996</c:v>
                </c:pt>
                <c:pt idx="3">
                  <c:v>46.7</c:v>
                </c:pt>
                <c:pt idx="4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B-4D97-AE63-51B5D0AF2501}"/>
            </c:ext>
          </c:extLst>
        </c:ser>
        <c:ser>
          <c:idx val="1"/>
          <c:order val="1"/>
          <c:tx>
            <c:strRef>
              <c:f>'Table 7'!$C$23</c:f>
              <c:strCache>
                <c:ptCount val="1"/>
                <c:pt idx="0">
                  <c:v>% correct India</c:v>
                </c:pt>
              </c:strCache>
            </c:strRef>
          </c:tx>
          <c:invertIfNegative val="0"/>
          <c:cat>
            <c:strRef>
              <c:f>'Table 7'!$A$24:$A$28</c:f>
              <c:strCache>
                <c:ptCount val="5"/>
                <c:pt idx="0">
                  <c:v>Age 7-8
 - 2x4</c:v>
                </c:pt>
                <c:pt idx="1">
                  <c:v>Age 11-12
 - 1 stage multiplication word problem</c:v>
                </c:pt>
                <c:pt idx="2">
                  <c:v>Age 14-15 
 1 stage multiplication word problem</c:v>
                </c:pt>
                <c:pt idx="3">
                  <c:v>Age 14-15 
- 9/8 x 2/3</c:v>
                </c:pt>
                <c:pt idx="4">
                  <c:v>Age 14- 15 - long multiplication</c:v>
                </c:pt>
              </c:strCache>
            </c:strRef>
          </c:cat>
          <c:val>
            <c:numRef>
              <c:f>'Table 7'!$C$24:$C$28</c:f>
              <c:numCache>
                <c:formatCode>General</c:formatCode>
                <c:ptCount val="5"/>
                <c:pt idx="0">
                  <c:v>90.4</c:v>
                </c:pt>
                <c:pt idx="1">
                  <c:v>46.2</c:v>
                </c:pt>
                <c:pt idx="2">
                  <c:v>33.299999999999997</c:v>
                </c:pt>
                <c:pt idx="3">
                  <c:v>25.8</c:v>
                </c:pt>
                <c:pt idx="4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B-4D97-AE63-51B5D0AF2501}"/>
            </c:ext>
          </c:extLst>
        </c:ser>
        <c:ser>
          <c:idx val="2"/>
          <c:order val="2"/>
          <c:tx>
            <c:strRef>
              <c:f>'Table 7'!$D$23</c:f>
              <c:strCache>
                <c:ptCount val="1"/>
                <c:pt idx="0">
                  <c:v>% correct Peru</c:v>
                </c:pt>
              </c:strCache>
            </c:strRef>
          </c:tx>
          <c:invertIfNegative val="0"/>
          <c:cat>
            <c:strRef>
              <c:f>'Table 7'!$A$24:$A$28</c:f>
              <c:strCache>
                <c:ptCount val="5"/>
                <c:pt idx="0">
                  <c:v>Age 7-8
 - 2x4</c:v>
                </c:pt>
                <c:pt idx="1">
                  <c:v>Age 11-12
 - 1 stage multiplication word problem</c:v>
                </c:pt>
                <c:pt idx="2">
                  <c:v>Age 14-15 
 1 stage multiplication word problem</c:v>
                </c:pt>
                <c:pt idx="3">
                  <c:v>Age 14-15 
- 9/8 x 2/3</c:v>
                </c:pt>
                <c:pt idx="4">
                  <c:v>Age 14- 15 - long multiplication</c:v>
                </c:pt>
              </c:strCache>
            </c:strRef>
          </c:cat>
          <c:val>
            <c:numRef>
              <c:f>'Table 7'!$D$24:$D$28</c:f>
              <c:numCache>
                <c:formatCode>General</c:formatCode>
                <c:ptCount val="5"/>
                <c:pt idx="0">
                  <c:v>74.8</c:v>
                </c:pt>
                <c:pt idx="1">
                  <c:v>27.9</c:v>
                </c:pt>
                <c:pt idx="2">
                  <c:v>27.9</c:v>
                </c:pt>
                <c:pt idx="3">
                  <c:v>55.5</c:v>
                </c:pt>
                <c:pt idx="4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B-4D97-AE63-51B5D0AF2501}"/>
            </c:ext>
          </c:extLst>
        </c:ser>
        <c:ser>
          <c:idx val="3"/>
          <c:order val="3"/>
          <c:tx>
            <c:strRef>
              <c:f>'Table 7'!$E$23</c:f>
              <c:strCache>
                <c:ptCount val="1"/>
                <c:pt idx="0">
                  <c:v>% correct Vietnam</c:v>
                </c:pt>
              </c:strCache>
            </c:strRef>
          </c:tx>
          <c:invertIfNegative val="0"/>
          <c:cat>
            <c:strRef>
              <c:f>'Table 7'!$A$24:$A$28</c:f>
              <c:strCache>
                <c:ptCount val="5"/>
                <c:pt idx="0">
                  <c:v>Age 7-8
 - 2x4</c:v>
                </c:pt>
                <c:pt idx="1">
                  <c:v>Age 11-12
 - 1 stage multiplication word problem</c:v>
                </c:pt>
                <c:pt idx="2">
                  <c:v>Age 14-15 
 1 stage multiplication word problem</c:v>
                </c:pt>
                <c:pt idx="3">
                  <c:v>Age 14-15 
- 9/8 x 2/3</c:v>
                </c:pt>
                <c:pt idx="4">
                  <c:v>Age 14- 15 - long multiplication</c:v>
                </c:pt>
              </c:strCache>
            </c:strRef>
          </c:cat>
          <c:val>
            <c:numRef>
              <c:f>'Table 7'!$E$24:$E$28</c:f>
              <c:numCache>
                <c:formatCode>General</c:formatCode>
                <c:ptCount val="5"/>
                <c:pt idx="0">
                  <c:v>86</c:v>
                </c:pt>
                <c:pt idx="1">
                  <c:v>52.1</c:v>
                </c:pt>
                <c:pt idx="2">
                  <c:v>71.3</c:v>
                </c:pt>
                <c:pt idx="3">
                  <c:v>75.7</c:v>
                </c:pt>
                <c:pt idx="4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BB-4D97-AE63-51B5D0AF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953216"/>
        <c:axId val="114967296"/>
        <c:axId val="0"/>
      </c:bar3DChart>
      <c:catAx>
        <c:axId val="1149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4967296"/>
        <c:crosses val="autoZero"/>
        <c:auto val="1"/>
        <c:lblAlgn val="ctr"/>
        <c:lblOffset val="100"/>
        <c:noMultiLvlLbl val="0"/>
      </c:catAx>
      <c:valAx>
        <c:axId val="11496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95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94332111246896"/>
          <c:y val="9.2185719215722661E-2"/>
          <c:w val="0.13523821427248825"/>
          <c:h val="0.67751582677690547"/>
        </c:manualLayout>
      </c:layout>
      <c:overlay val="0"/>
      <c:txPr>
        <a:bodyPr/>
        <a:lstStyle/>
        <a:p>
          <a:pPr>
            <a:defRPr sz="16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[graphs2.xlsx]Sheet1!$C$2:$D$2</c:f>
              <c:numCache>
                <c:formatCode>General</c:formatCode>
                <c:ptCount val="2"/>
                <c:pt idx="0">
                  <c:v>0.60465115308761597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1-42BE-A611-62FF6493EFA4}"/>
            </c:ext>
          </c:extLst>
        </c:ser>
        <c:ser>
          <c:idx val="1"/>
          <c:order val="1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[graphs2.xlsx]Sheet1!$C$3:$D$3</c:f>
              <c:numCache>
                <c:formatCode>General</c:formatCode>
                <c:ptCount val="2"/>
                <c:pt idx="0">
                  <c:v>0.72916668653488159</c:v>
                </c:pt>
                <c:pt idx="1">
                  <c:v>0.72972971200942993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1-42BE-A611-62FF6493EFA4}"/>
            </c:ext>
          </c:extLst>
        </c:ser>
        <c:ser>
          <c:idx val="2"/>
          <c:order val="2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[graphs2.xlsx]Sheet1!$C$4:$D$4</c:f>
              <c:numCache>
                <c:formatCode>General</c:formatCode>
                <c:ptCount val="2"/>
                <c:pt idx="0">
                  <c:v>0.76086956262588501</c:v>
                </c:pt>
                <c:pt idx="1">
                  <c:v>0.75609755516052246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1-42BE-A611-62FF6493EFA4}"/>
            </c:ext>
          </c:extLst>
        </c:ser>
        <c:ser>
          <c:idx val="3"/>
          <c:order val="3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[graphs2.xlsx]Sheet1!$C$5:$D$5</c:f>
              <c:numCache>
                <c:formatCode>General</c:formatCode>
                <c:ptCount val="2"/>
                <c:pt idx="0">
                  <c:v>0.84090906381607056</c:v>
                </c:pt>
                <c:pt idx="1">
                  <c:v>0.75609755516052246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1-42BE-A611-62FF6493EFA4}"/>
            </c:ext>
          </c:extLst>
        </c:ser>
        <c:ser>
          <c:idx val="4"/>
          <c:order val="4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[graphs2.xlsx]Sheet1!$C$6:$D$6</c:f>
              <c:numCache>
                <c:formatCode>General</c:formatCode>
                <c:ptCount val="2"/>
                <c:pt idx="0">
                  <c:v>0.84782606363296509</c:v>
                </c:pt>
                <c:pt idx="1">
                  <c:v>0.77142858505249023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1-42BE-A611-62FF6493EFA4}"/>
            </c:ext>
          </c:extLst>
        </c:ser>
        <c:ser>
          <c:idx val="5"/>
          <c:order val="5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[graphs2.xlsx]Sheet1!$C$7:$D$7</c:f>
              <c:numCache>
                <c:formatCode>General</c:formatCode>
                <c:ptCount val="2"/>
                <c:pt idx="0">
                  <c:v>0.86956518888473511</c:v>
                </c:pt>
                <c:pt idx="1">
                  <c:v>0.80000001192092896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1-42BE-A611-62FF6493EFA4}"/>
            </c:ext>
          </c:extLst>
        </c:ser>
        <c:ser>
          <c:idx val="6"/>
          <c:order val="6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[graphs2.xlsx]Sheet1!$C$8:$D$8</c:f>
              <c:numCache>
                <c:formatCode>General</c:formatCode>
                <c:ptCount val="2"/>
                <c:pt idx="0">
                  <c:v>0.87272727489471436</c:v>
                </c:pt>
                <c:pt idx="1">
                  <c:v>0.81578946113586426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61-42BE-A611-62FF6493EFA4}"/>
            </c:ext>
          </c:extLst>
        </c:ser>
        <c:ser>
          <c:idx val="7"/>
          <c:order val="7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[graphs2.xlsx]Sheet1!$C$9:$D$9</c:f>
              <c:numCache>
                <c:formatCode>General</c:formatCode>
                <c:ptCount val="2"/>
                <c:pt idx="0">
                  <c:v>0.89999997615814209</c:v>
                </c:pt>
                <c:pt idx="1">
                  <c:v>0.81578946113586426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61-42BE-A611-62FF6493EFA4}"/>
            </c:ext>
          </c:extLst>
        </c:ser>
        <c:ser>
          <c:idx val="8"/>
          <c:order val="8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[graphs2.xlsx]Sheet1!$C$10:$D$10</c:f>
              <c:numCache>
                <c:formatCode>General</c:formatCode>
                <c:ptCount val="2"/>
                <c:pt idx="0">
                  <c:v>0.93023258447647095</c:v>
                </c:pt>
                <c:pt idx="1">
                  <c:v>0.8611111044883728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61-42BE-A611-62FF6493EFA4}"/>
            </c:ext>
          </c:extLst>
        </c:ser>
        <c:ser>
          <c:idx val="9"/>
          <c:order val="9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[graphs2.xlsx]Sheet1!$C$11:$D$11</c:f>
              <c:numCache>
                <c:formatCode>General</c:formatCode>
                <c:ptCount val="2"/>
                <c:pt idx="0">
                  <c:v>0.93181818723678589</c:v>
                </c:pt>
                <c:pt idx="1">
                  <c:v>0.86486488580703735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61-42BE-A611-62FF6493EFA4}"/>
            </c:ext>
          </c:extLst>
        </c:ser>
        <c:ser>
          <c:idx val="10"/>
          <c:order val="10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[graphs2.xlsx]Sheet1!$C$12:$D$12</c:f>
              <c:numCache>
                <c:formatCode>General</c:formatCode>
                <c:ptCount val="2"/>
                <c:pt idx="0">
                  <c:v>0.95348834991455078</c:v>
                </c:pt>
                <c:pt idx="1">
                  <c:v>0.87755101919174194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61-42BE-A611-62FF6493EFA4}"/>
            </c:ext>
          </c:extLst>
        </c:ser>
        <c:ser>
          <c:idx val="11"/>
          <c:order val="11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[graphs2.xlsx]Sheet1!$C$13:$D$13</c:f>
              <c:numCache>
                <c:formatCode>General</c:formatCode>
                <c:ptCount val="2"/>
                <c:pt idx="0">
                  <c:v>0.95652174949645996</c:v>
                </c:pt>
                <c:pt idx="1">
                  <c:v>0.8913043737411499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A61-42BE-A611-62FF6493EFA4}"/>
            </c:ext>
          </c:extLst>
        </c:ser>
        <c:ser>
          <c:idx val="12"/>
          <c:order val="12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[graphs2.xlsx]Sheet1!$C$14:$D$14</c:f>
              <c:numCache>
                <c:formatCode>General</c:formatCode>
                <c:ptCount val="2"/>
                <c:pt idx="0">
                  <c:v>0.95918369293212891</c:v>
                </c:pt>
                <c:pt idx="1">
                  <c:v>0.89189189672470093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61-42BE-A611-62FF6493EFA4}"/>
            </c:ext>
          </c:extLst>
        </c:ser>
        <c:ser>
          <c:idx val="13"/>
          <c:order val="13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[graphs2.xlsx]Sheet1!$C$15:$D$15</c:f>
              <c:numCache>
                <c:formatCode>General</c:formatCode>
                <c:ptCount val="2"/>
                <c:pt idx="0">
                  <c:v>0.95999997854232788</c:v>
                </c:pt>
                <c:pt idx="1">
                  <c:v>0.90909093618392944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61-42BE-A611-62FF6493EFA4}"/>
            </c:ext>
          </c:extLst>
        </c:ser>
        <c:ser>
          <c:idx val="14"/>
          <c:order val="14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[graphs2.xlsx]Sheet1!$C$16:$D$16</c:f>
              <c:numCache>
                <c:formatCode>General</c:formatCode>
                <c:ptCount val="2"/>
                <c:pt idx="0">
                  <c:v>0.96078431606292725</c:v>
                </c:pt>
                <c:pt idx="1">
                  <c:v>0.92857140302658081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61-42BE-A611-62FF6493EFA4}"/>
            </c:ext>
          </c:extLst>
        </c:ser>
        <c:ser>
          <c:idx val="15"/>
          <c:order val="15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[graphs2.xlsx]Sheet1!$C$17:$D$17</c:f>
              <c:numCache>
                <c:formatCode>General</c:formatCode>
                <c:ptCount val="2"/>
                <c:pt idx="0">
                  <c:v>0.97777777910232544</c:v>
                </c:pt>
                <c:pt idx="1">
                  <c:v>0.93333333730697632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A61-42BE-A611-62FF6493EFA4}"/>
            </c:ext>
          </c:extLst>
        </c:ser>
        <c:ser>
          <c:idx val="16"/>
          <c:order val="16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[graphs2.xlsx]Sheet1!$C$18:$D$18</c:f>
              <c:numCache>
                <c:formatCode>General</c:formatCode>
                <c:ptCount val="2"/>
                <c:pt idx="0">
                  <c:v>0.97826087474822998</c:v>
                </c:pt>
                <c:pt idx="1">
                  <c:v>0.93617022037506104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61-42BE-A611-62FF6493EFA4}"/>
            </c:ext>
          </c:extLst>
        </c:ser>
        <c:ser>
          <c:idx val="17"/>
          <c:order val="17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[graphs2.xlsx]Sheet1!$C$19:$D$19</c:f>
              <c:numCache>
                <c:formatCode>General</c:formatCode>
                <c:ptCount val="2"/>
                <c:pt idx="0">
                  <c:v>0.97872340679168701</c:v>
                </c:pt>
                <c:pt idx="1">
                  <c:v>0.94117647409439087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61-42BE-A611-62FF6493EFA4}"/>
            </c:ext>
          </c:extLst>
        </c:ser>
        <c:ser>
          <c:idx val="18"/>
          <c:order val="18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[graphs2.xlsx]Sheet1!$C$20:$D$20</c:f>
              <c:numCache>
                <c:formatCode>General</c:formatCode>
                <c:ptCount val="2"/>
                <c:pt idx="0">
                  <c:v>0.97916668653488159</c:v>
                </c:pt>
                <c:pt idx="1">
                  <c:v>0.94594591856002808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A61-42BE-A611-62FF6493EFA4}"/>
            </c:ext>
          </c:extLst>
        </c:ser>
        <c:ser>
          <c:idx val="19"/>
          <c:order val="19"/>
          <c:invertIfNegative val="0"/>
          <c:cat>
            <c:strRef>
              <c:f>[graphs2.xlsx]Sheet1!$C$1:$D$1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[graphs2.xlsx]Sheet1!$C$21:$D$21</c:f>
              <c:numCache>
                <c:formatCode>General</c:formatCode>
                <c:ptCount val="2"/>
                <c:pt idx="0">
                  <c:v>1</c:v>
                </c:pt>
                <c:pt idx="1">
                  <c:v>0.95555555820465088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A61-42BE-A611-62FF6493E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32224"/>
        <c:axId val="138933760"/>
      </c:barChart>
      <c:catAx>
        <c:axId val="1389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933760"/>
        <c:crosses val="autoZero"/>
        <c:auto val="1"/>
        <c:lblAlgn val="ctr"/>
        <c:lblOffset val="100"/>
        <c:noMultiLvlLbl val="0"/>
      </c:catAx>
      <c:valAx>
        <c:axId val="13893376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3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2483219954253E-2"/>
          <c:y val="4.4430382112714037E-2"/>
          <c:w val="0.91820113722212815"/>
          <c:h val="0.877401921911337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[graphs2.xlsx]Sheet3!$C$2:$D$2</c:f>
              <c:numCache>
                <c:formatCode>General</c:formatCode>
                <c:ptCount val="2"/>
                <c:pt idx="0">
                  <c:v>2.81818175315856</c:v>
                </c:pt>
                <c:pt idx="1">
                  <c:v>7.4000000953674316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C-4AAA-8FC6-6D869D9B603E}"/>
            </c:ext>
          </c:extLst>
        </c:ser>
        <c:ser>
          <c:idx val="1"/>
          <c:order val="1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[graphs2.xlsx]Sheet3!$C$3:$D$3</c:f>
              <c:numCache>
                <c:formatCode>General</c:formatCode>
                <c:ptCount val="2"/>
                <c:pt idx="0">
                  <c:v>2.9166667461395264</c:v>
                </c:pt>
                <c:pt idx="1">
                  <c:v>11.399999618530273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C-4AAA-8FC6-6D869D9B603E}"/>
            </c:ext>
          </c:extLst>
        </c:ser>
        <c:ser>
          <c:idx val="2"/>
          <c:order val="2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[graphs2.xlsx]Sheet3!$C$4:$D$4</c:f>
              <c:numCache>
                <c:formatCode>General</c:formatCode>
                <c:ptCount val="2"/>
                <c:pt idx="0">
                  <c:v>3.4693877696990967</c:v>
                </c:pt>
                <c:pt idx="1">
                  <c:v>11.897958755493164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C-4AAA-8FC6-6D869D9B603E}"/>
            </c:ext>
          </c:extLst>
        </c:ser>
        <c:ser>
          <c:idx val="3"/>
          <c:order val="3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[graphs2.xlsx]Sheet3!$C$5:$D$5</c:f>
              <c:numCache>
                <c:formatCode>General</c:formatCode>
                <c:ptCount val="2"/>
                <c:pt idx="0">
                  <c:v>3.9302325248718262</c:v>
                </c:pt>
                <c:pt idx="1">
                  <c:v>12.15217399597168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1C-4AAA-8FC6-6D869D9B603E}"/>
            </c:ext>
          </c:extLst>
        </c:ser>
        <c:ser>
          <c:idx val="4"/>
          <c:order val="4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[graphs2.xlsx]Sheet3!$C$6:$D$6</c:f>
              <c:numCache>
                <c:formatCode>General</c:formatCode>
                <c:ptCount val="2"/>
                <c:pt idx="0">
                  <c:v>4.127659797668457</c:v>
                </c:pt>
                <c:pt idx="1">
                  <c:v>12.183673858642578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C-4AAA-8FC6-6D869D9B603E}"/>
            </c:ext>
          </c:extLst>
        </c:ser>
        <c:ser>
          <c:idx val="5"/>
          <c:order val="5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[graphs2.xlsx]Sheet3!$C$7:$D$7</c:f>
              <c:numCache>
                <c:formatCode>General</c:formatCode>
                <c:ptCount val="2"/>
                <c:pt idx="0">
                  <c:v>4.4727272987365723</c:v>
                </c:pt>
                <c:pt idx="1">
                  <c:v>12.199999809265137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1C-4AAA-8FC6-6D869D9B603E}"/>
            </c:ext>
          </c:extLst>
        </c:ser>
        <c:ser>
          <c:idx val="6"/>
          <c:order val="6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[graphs2.xlsx]Sheet3!$C$8:$D$8</c:f>
              <c:numCache>
                <c:formatCode>General</c:formatCode>
                <c:ptCount val="2"/>
                <c:pt idx="0">
                  <c:v>5.1363635063171387</c:v>
                </c:pt>
                <c:pt idx="1">
                  <c:v>12.260000228881836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1C-4AAA-8FC6-6D869D9B603E}"/>
            </c:ext>
          </c:extLst>
        </c:ser>
        <c:ser>
          <c:idx val="7"/>
          <c:order val="7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[graphs2.xlsx]Sheet3!$C$9:$D$9</c:f>
              <c:numCache>
                <c:formatCode>General</c:formatCode>
                <c:ptCount val="2"/>
                <c:pt idx="0">
                  <c:v>5.4893617630004883</c:v>
                </c:pt>
                <c:pt idx="1">
                  <c:v>12.326530456542969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1C-4AAA-8FC6-6D869D9B603E}"/>
            </c:ext>
          </c:extLst>
        </c:ser>
        <c:ser>
          <c:idx val="8"/>
          <c:order val="8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[graphs2.xlsx]Sheet3!$C$10:$D$10</c:f>
              <c:numCache>
                <c:formatCode>General</c:formatCode>
                <c:ptCount val="2"/>
                <c:pt idx="0">
                  <c:v>5.5319147109985352</c:v>
                </c:pt>
                <c:pt idx="1">
                  <c:v>12.857142448425293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1C-4AAA-8FC6-6D869D9B603E}"/>
            </c:ext>
          </c:extLst>
        </c:ser>
        <c:ser>
          <c:idx val="9"/>
          <c:order val="9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[graphs2.xlsx]Sheet3!$C$11:$D$11</c:f>
              <c:numCache>
                <c:formatCode>General</c:formatCode>
                <c:ptCount val="2"/>
                <c:pt idx="0">
                  <c:v>5.875</c:v>
                </c:pt>
                <c:pt idx="1">
                  <c:v>13.122448921203613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1C-4AAA-8FC6-6D869D9B603E}"/>
            </c:ext>
          </c:extLst>
        </c:ser>
        <c:ser>
          <c:idx val="10"/>
          <c:order val="10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[graphs2.xlsx]Sheet3!$C$12:$D$12</c:f>
              <c:numCache>
                <c:formatCode>General</c:formatCode>
                <c:ptCount val="2"/>
                <c:pt idx="0">
                  <c:v>5.9607844352722168</c:v>
                </c:pt>
                <c:pt idx="1">
                  <c:v>13.854166984558105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1C-4AAA-8FC6-6D869D9B603E}"/>
            </c:ext>
          </c:extLst>
        </c:ser>
        <c:ser>
          <c:idx val="11"/>
          <c:order val="11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[graphs2.xlsx]Sheet3!$C$13:$D$13</c:f>
              <c:numCache>
                <c:formatCode>General</c:formatCode>
                <c:ptCount val="2"/>
                <c:pt idx="0">
                  <c:v>6.2448978424072266</c:v>
                </c:pt>
                <c:pt idx="1">
                  <c:v>14.93617057800293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1C-4AAA-8FC6-6D869D9B603E}"/>
            </c:ext>
          </c:extLst>
        </c:ser>
        <c:ser>
          <c:idx val="12"/>
          <c:order val="12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[graphs2.xlsx]Sheet3!$C$14:$D$14</c:f>
              <c:numCache>
                <c:formatCode>General</c:formatCode>
                <c:ptCount val="2"/>
                <c:pt idx="0">
                  <c:v>6.25</c:v>
                </c:pt>
                <c:pt idx="1">
                  <c:v>14.93617057800293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1C-4AAA-8FC6-6D869D9B603E}"/>
            </c:ext>
          </c:extLst>
        </c:ser>
        <c:ser>
          <c:idx val="13"/>
          <c:order val="13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[graphs2.xlsx]Sheet3!$C$15:$D$15</c:f>
              <c:numCache>
                <c:formatCode>General</c:formatCode>
                <c:ptCount val="2"/>
                <c:pt idx="0">
                  <c:v>6.3877549171447754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1C-4AAA-8FC6-6D869D9B603E}"/>
            </c:ext>
          </c:extLst>
        </c:ser>
        <c:ser>
          <c:idx val="14"/>
          <c:order val="14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[graphs2.xlsx]Sheet3!$C$16:$D$16</c:f>
              <c:numCache>
                <c:formatCode>General</c:formatCode>
                <c:ptCount val="2"/>
                <c:pt idx="0">
                  <c:v>6.4255318641662598</c:v>
                </c:pt>
                <c:pt idx="1">
                  <c:v>15.625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1C-4AAA-8FC6-6D869D9B603E}"/>
            </c:ext>
          </c:extLst>
        </c:ser>
        <c:ser>
          <c:idx val="15"/>
          <c:order val="15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[graphs2.xlsx]Sheet3!$C$17:$D$17</c:f>
              <c:numCache>
                <c:formatCode>General</c:formatCode>
                <c:ptCount val="2"/>
                <c:pt idx="0">
                  <c:v>6.5686273574829102</c:v>
                </c:pt>
                <c:pt idx="1">
                  <c:v>16.857143402099609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21C-4AAA-8FC6-6D869D9B603E}"/>
            </c:ext>
          </c:extLst>
        </c:ser>
        <c:ser>
          <c:idx val="16"/>
          <c:order val="16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[graphs2.xlsx]Sheet3!$C$18:$D$18</c:f>
              <c:numCache>
                <c:formatCode>General</c:formatCode>
                <c:ptCount val="2"/>
                <c:pt idx="0">
                  <c:v>6.5957446098327637</c:v>
                </c:pt>
                <c:pt idx="1">
                  <c:v>17.333333969116211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1C-4AAA-8FC6-6D869D9B603E}"/>
            </c:ext>
          </c:extLst>
        </c:ser>
        <c:ser>
          <c:idx val="17"/>
          <c:order val="17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[graphs2.xlsx]Sheet3!$C$19:$D$19</c:f>
              <c:numCache>
                <c:formatCode>General</c:formatCode>
                <c:ptCount val="2"/>
                <c:pt idx="0">
                  <c:v>6.7441859245300293</c:v>
                </c:pt>
                <c:pt idx="1">
                  <c:v>17.729166030883789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21C-4AAA-8FC6-6D869D9B603E}"/>
            </c:ext>
          </c:extLst>
        </c:ser>
        <c:ser>
          <c:idx val="18"/>
          <c:order val="18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[graphs2.xlsx]Sheet3!$C$20:$D$20</c:f>
              <c:numCache>
                <c:formatCode>General</c:formatCode>
                <c:ptCount val="2"/>
                <c:pt idx="0">
                  <c:v>6.8297872543334961</c:v>
                </c:pt>
                <c:pt idx="1">
                  <c:v>18.645833969116211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1C-4AAA-8FC6-6D869D9B603E}"/>
            </c:ext>
          </c:extLst>
        </c:ser>
        <c:ser>
          <c:idx val="19"/>
          <c:order val="19"/>
          <c:invertIfNegative val="0"/>
          <c:cat>
            <c:strRef>
              <c:f>[graphs2.xlsx]Sheet3!$C$1:$D$1</c:f>
              <c:strCache>
                <c:ptCount val="2"/>
                <c:pt idx="0">
                  <c:v>India</c:v>
                </c:pt>
                <c:pt idx="1">
                  <c:v>Vietnam</c:v>
                </c:pt>
              </c:strCache>
            </c:strRef>
          </c:cat>
          <c:val>
            <c:numRef>
              <c:f>[graphs2.xlsx]Sheet3!$C$21:$D$21</c:f>
              <c:numCache>
                <c:formatCode>General</c:formatCode>
                <c:ptCount val="2"/>
                <c:pt idx="0">
                  <c:v>8.5652170181274414</c:v>
                </c:pt>
                <c:pt idx="1">
                  <c:v>19.893617630004883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21C-4AAA-8FC6-6D869D9B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44896"/>
        <c:axId val="142546432"/>
      </c:barChart>
      <c:catAx>
        <c:axId val="14254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546432"/>
        <c:crosses val="autoZero"/>
        <c:auto val="1"/>
        <c:lblAlgn val="ctr"/>
        <c:lblOffset val="100"/>
        <c:noMultiLvlLbl val="0"/>
      </c:catAx>
      <c:valAx>
        <c:axId val="142546432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54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4775444736075"/>
          <c:y val="3.9249326607398251E-2"/>
          <c:w val="0.8571744677748615"/>
          <c:h val="0.75625629285966323"/>
        </c:manualLayout>
      </c:layout>
      <c:lineChart>
        <c:grouping val="standard"/>
        <c:varyColors val="0"/>
        <c:ser>
          <c:idx val="1"/>
          <c:order val="0"/>
          <c:tx>
            <c:v>Maths Scores</c:v>
          </c:tx>
          <c:marker>
            <c:symbol val="none"/>
          </c:marker>
          <c:val>
            <c:numRef>
              <c:f>Sheet1!$D$6:$D$15</c:f>
              <c:numCache>
                <c:formatCode>General</c:formatCode>
                <c:ptCount val="10"/>
                <c:pt idx="0">
                  <c:v>402</c:v>
                </c:pt>
                <c:pt idx="1">
                  <c:v>437</c:v>
                </c:pt>
                <c:pt idx="2">
                  <c:v>468</c:v>
                </c:pt>
                <c:pt idx="3">
                  <c:v>470</c:v>
                </c:pt>
                <c:pt idx="4">
                  <c:v>486</c:v>
                </c:pt>
                <c:pt idx="5">
                  <c:v>489</c:v>
                </c:pt>
                <c:pt idx="6">
                  <c:v>520</c:v>
                </c:pt>
                <c:pt idx="7">
                  <c:v>541</c:v>
                </c:pt>
                <c:pt idx="8">
                  <c:v>558</c:v>
                </c:pt>
                <c:pt idx="9">
                  <c:v>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D-4D49-A2AA-85D19E895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698176"/>
        <c:axId val="139700096"/>
      </c:lineChart>
      <c:catAx>
        <c:axId val="13969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Teacher Reported Test Score</a:t>
                </a:r>
              </a:p>
            </c:rich>
          </c:tx>
          <c:overlay val="0"/>
        </c:title>
        <c:majorTickMark val="none"/>
        <c:minorTickMark val="none"/>
        <c:tickLblPos val="nextTo"/>
        <c:crossAx val="139700096"/>
        <c:crosses val="autoZero"/>
        <c:auto val="1"/>
        <c:lblAlgn val="ctr"/>
        <c:lblOffset val="100"/>
        <c:noMultiLvlLbl val="0"/>
      </c:catAx>
      <c:valAx>
        <c:axId val="139700096"/>
        <c:scaling>
          <c:orientation val="minMax"/>
          <c:max val="650"/>
          <c:min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Young Lives Test Score</a:t>
                </a:r>
              </a:p>
            </c:rich>
          </c:tx>
          <c:layout>
            <c:manualLayout>
              <c:xMode val="edge"/>
              <c:yMode val="edge"/>
              <c:x val="1.234567901234569E-3"/>
              <c:y val="0.198748200106805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96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2405949256401E-2"/>
          <c:y val="2.82524059492563E-2"/>
          <c:w val="0.58026159230096197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7'!$A$2</c:f>
              <c:strCache>
                <c:ptCount val="1"/>
                <c:pt idx="0">
                  <c:v>Proportion of 1 SD of maths test score distribution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800" b="1"/>
                      <a:t>0.41*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F-4015-8BA4-B88667D3B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7'!$B$1:$C$1</c:f>
              <c:strCache>
                <c:ptCount val="2"/>
                <c:pt idx="0">
                  <c:v>Vietnam </c:v>
                </c:pt>
                <c:pt idx="1">
                  <c:v>Peru</c:v>
                </c:pt>
              </c:strCache>
            </c:strRef>
          </c:cat>
          <c:val>
            <c:numRef>
              <c:f>'Figure 7'!$B$2:$C$2</c:f>
              <c:numCache>
                <c:formatCode>General</c:formatCode>
                <c:ptCount val="2"/>
                <c:pt idx="0">
                  <c:v>-0.18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F-4015-8BA4-B88667D3B6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984832"/>
        <c:axId val="115008256"/>
      </c:barChart>
      <c:catAx>
        <c:axId val="1149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800" b="1"/>
            </a:pPr>
            <a:endParaRPr lang="en-US"/>
          </a:p>
        </c:txPr>
        <c:crossAx val="115008256"/>
        <c:crosses val="autoZero"/>
        <c:auto val="1"/>
        <c:lblAlgn val="ctr"/>
        <c:lblOffset val="100"/>
        <c:noMultiLvlLbl val="0"/>
      </c:catAx>
      <c:valAx>
        <c:axId val="11500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14984832"/>
        <c:crosses val="autoZero"/>
        <c:crossBetween val="between"/>
      </c:valAx>
      <c:spPr>
        <a:ln>
          <a:solidFill>
            <a:schemeClr val="accent4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8074609310979795"/>
          <c:y val="0.42127708763982702"/>
          <c:w val="0.30394930924445901"/>
          <c:h val="0.38511304855252299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E91EC3F6-A8D7-4936-81BF-DFEC28CD570D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DDFBE65F-A29A-49E2-BFF6-3A0412F70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8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FD7423-CCE8-5043-A1D4-B29E3CF48766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4728A60-89B7-B04E-BFE6-453D4D1C9F9A}" type="slidenum">
              <a:rPr lang="en-GB" sz="1200">
                <a:latin typeface="Calibri" charset="0"/>
                <a:cs typeface="Arial" charset="0"/>
              </a:rPr>
              <a:pPr algn="r" eaLnBrk="1" hangingPunct="1"/>
              <a:t>1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don’t know the level of statistical significance of Peru</a:t>
            </a:r>
            <a:r>
              <a:rPr lang="en-GB" baseline="0" dirty="0"/>
              <a:t> because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D7AA-1F11-4F2A-9D56-0D33F038EE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5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E65F-A29A-49E2-BFF6-3A0412F700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7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3DB5310-5110-446B-97EC-4A013617F2AB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84BB5FA-4E9C-4783-BDE8-87ADDF1160F6}" type="slidenum">
              <a:rPr lang="en-GB" sz="1200">
                <a:latin typeface="Calibri" pitchFamily="34" charset="0"/>
                <a:cs typeface="Arial" charset="0"/>
              </a:rPr>
              <a:pPr algn="r" eaLnBrk="1" hangingPunct="1"/>
              <a:t>15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E65F-A29A-49E2-BFF6-3A0412F70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1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2016" y="9428583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C038E3-FC52-DD49-9412-DEB4A0BBD4D1}" type="slidenum">
              <a:rPr lang="en-GB" sz="1200"/>
              <a:pPr algn="r" eaLnBrk="1" hangingPunct="1"/>
              <a:t>3</a:t>
            </a:fld>
            <a:endParaRPr lang="en-GB" sz="1200" dirty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52016" y="9428583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4913208-90A5-8B40-BE93-C341CFEECBC5}" type="slidenum">
              <a:rPr lang="en-GB" sz="1200">
                <a:latin typeface="Calibri" charset="0"/>
                <a:cs typeface="Arial" charset="0"/>
              </a:rPr>
              <a:pPr algn="r" eaLnBrk="1" hangingPunct="1"/>
              <a:t>3</a:t>
            </a:fld>
            <a:endParaRPr lang="en-GB" sz="1200" dirty="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E65F-A29A-49E2-BFF6-3A0412F700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2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C038E3-FC52-DD49-9412-DEB4A0BBD4D1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4913208-90A5-8B40-BE93-C341CFEECBC5}" type="slidenum">
              <a:rPr lang="en-GB" sz="1200">
                <a:latin typeface="Calibri" charset="0"/>
                <a:cs typeface="Arial" charset="0"/>
              </a:rPr>
              <a:pPr algn="r" eaLnBrk="1" hangingPunct="1"/>
              <a:t>6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E65F-A29A-49E2-BFF6-3A0412F700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3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  <a:p>
            <a:endParaRPr lang="en-US" b="1" dirty="0">
              <a:latin typeface="Trebuchet MS" pitchFamily="34" charset="0"/>
            </a:endParaRPr>
          </a:p>
          <a:p>
            <a:pPr marL="0" indent="0">
              <a:buNone/>
            </a:pPr>
            <a:endParaRPr lang="en-US" b="1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rebuchet MS" pitchFamily="34" charset="0"/>
              </a:rPr>
              <a:t>Yet, it is still possible that expenditures on basic school inputs, if properly directed, can play a role in improving students’ outcomes in developing countries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6930-29F9-411D-AFA6-910DB0FE57D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17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C038E3-FC52-DD49-9412-DEB4A0BBD4D1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4913208-90A5-8B40-BE93-C341CFEECBC5}" type="slidenum">
              <a:rPr lang="en-GB" sz="1200">
                <a:latin typeface="Calibri" charset="0"/>
                <a:cs typeface="Arial" charset="0"/>
              </a:rPr>
              <a:pPr algn="r" eaLnBrk="1" hangingPunct="1"/>
              <a:t>10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C038E3-FC52-DD49-9412-DEB4A0BBD4D1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52016" y="9428584"/>
            <a:ext cx="294408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4913208-90A5-8B40-BE93-C341CFEECBC5}" type="slidenum">
              <a:rPr lang="en-GB" sz="1200">
                <a:latin typeface="Calibri" charset="0"/>
                <a:cs typeface="Arial" charset="0"/>
              </a:rPr>
              <a:pPr algn="r" eaLnBrk="1" hangingPunct="1"/>
              <a:t>11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6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7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6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8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3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4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8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F297-B019-460E-98D0-A97FA5F7EAC8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BC12-A1EF-4466-AF32-36A192A1B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Comms, conferences  &amp; Pubs\Conferences\YL presentation package\Compressed photo selection - low res\India low res selection\IND62-girl in 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008" y="332656"/>
            <a:ext cx="6012160" cy="45365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Education Systems Research in Developing Countries:  Lessons from Young Lives</a:t>
            </a:r>
          </a:p>
          <a:p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  <a:cs typeface="Calibri" pitchFamily="34" charset="0"/>
            </a:endParaRPr>
          </a:p>
          <a:p>
            <a:r>
              <a:rPr lang="en-GB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Caine Rolleston</a:t>
            </a:r>
          </a:p>
          <a:p>
            <a:r>
              <a:rPr lang="en-GB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Young Lives, University of Oxford</a:t>
            </a:r>
          </a:p>
          <a:p>
            <a:endParaRPr lang="en-GB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  <a:cs typeface="Calibri" pitchFamily="34" charset="0"/>
            </a:endParaRPr>
          </a:p>
          <a:p>
            <a:r>
              <a:rPr lang="en-GB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21</a:t>
            </a:r>
            <a:r>
              <a:rPr lang="en-GB" sz="2000" b="1" i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st</a:t>
            </a:r>
            <a:r>
              <a:rPr lang="en-GB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Calibri" pitchFamily="34" charset="0"/>
              </a:rPr>
              <a:t> June 2013</a:t>
            </a:r>
          </a:p>
        </p:txBody>
      </p:sp>
      <p:pic>
        <p:nvPicPr>
          <p:cNvPr id="4098" name="Picture 2" descr="N:\Comms, conferences  &amp; Pubs\Photos Logos and Graphics\Logos\Oxford University logos and branding\ox_small_blue_p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9" y="557133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548680"/>
            <a:ext cx="7416800" cy="58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>
              <a:solidFill>
                <a:srgbClr val="2A006C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76470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052736"/>
            <a:ext cx="8928992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2752" y="1089441"/>
            <a:ext cx="6624736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Trebuchet MS" pitchFamily="34" charset="0"/>
              </a:rPr>
              <a:t>Challenge of low &amp; variable literacy levels</a:t>
            </a:r>
          </a:p>
          <a:p>
            <a:r>
              <a:rPr lang="en-GB" sz="2400" dirty="0">
                <a:latin typeface="Trebuchet MS" pitchFamily="34" charset="0"/>
              </a:rPr>
              <a:t>Balancing national curricula/expectations and international norms in literacy &amp; numeracy </a:t>
            </a:r>
          </a:p>
          <a:p>
            <a:r>
              <a:rPr lang="en-GB" sz="2400" dirty="0">
                <a:latin typeface="Trebuchet MS" pitchFamily="34" charset="0"/>
              </a:rPr>
              <a:t>8 linguistic groups/ languages of instruction challenge to compare across them requires test-item linking </a:t>
            </a:r>
          </a:p>
          <a:p>
            <a:r>
              <a:rPr lang="en-GB" sz="2400" dirty="0">
                <a:latin typeface="Trebuchet MS" pitchFamily="34" charset="0"/>
              </a:rPr>
              <a:t>Use of IRT techniques (as in TIMSS) to create common measures over-time and across languages </a:t>
            </a:r>
          </a:p>
          <a:p>
            <a:r>
              <a:rPr lang="en-GB" sz="2400" dirty="0">
                <a:latin typeface="Trebuchet MS" pitchFamily="34" charset="0"/>
              </a:rPr>
              <a:t>Tests with common items used at beginning and end of school year to measure progress</a:t>
            </a:r>
            <a:endParaRPr lang="en-GB" sz="2400" dirty="0">
              <a:latin typeface="+mj-lt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" y="1047428"/>
            <a:ext cx="2257425" cy="503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27384"/>
            <a:ext cx="9144000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2400" b="1" dirty="0">
                <a:solidFill>
                  <a:schemeClr val="bg1"/>
                </a:solidFill>
                <a:latin typeface="Trebuchet MS" charset="0"/>
              </a:rPr>
              <a:t>CONSTRUCTING LEARNING METRICS IS A PARTICULAR CHALLENGE (YL ETHIOPIA)</a:t>
            </a:r>
            <a:endParaRPr lang="en-GB" sz="2400" b="1" u="sng" dirty="0">
              <a:solidFill>
                <a:schemeClr val="bg1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8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954107"/>
            <a:ext cx="74168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>
              <a:solidFill>
                <a:srgbClr val="2A006C"/>
              </a:solidFill>
              <a:latin typeface="Trebuchet MS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220"/>
            <a:ext cx="5544616" cy="49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07757" y="1390232"/>
            <a:ext cx="38362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dirty="0">
                <a:solidFill>
                  <a:srgbClr val="FF0000"/>
                </a:solidFill>
                <a:latin typeface="+mj-lt"/>
              </a:rPr>
              <a:t>Which Schools Add More Value?</a:t>
            </a:r>
          </a:p>
          <a:p>
            <a:pPr lvl="1"/>
            <a:endParaRPr lang="en-GB" sz="1600" b="1" dirty="0">
              <a:solidFill>
                <a:srgbClr val="FF0000"/>
              </a:solidFill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Not  more advantaged pupils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Slightly better physical resources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Not better teacher subject knowledge</a:t>
            </a:r>
          </a:p>
          <a:p>
            <a:pPr lvl="1"/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More permanent teachers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More teachers with degrees</a:t>
            </a:r>
          </a:p>
          <a:p>
            <a:pPr lvl="1"/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More positive teacher attitudes e.g.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b="1" dirty="0">
              <a:latin typeface="+mj-lt"/>
            </a:endParaRPr>
          </a:p>
          <a:p>
            <a:pPr lvl="1"/>
            <a:r>
              <a:rPr lang="en-GB" sz="1600" b="1" i="1" dirty="0">
                <a:latin typeface="+mj-lt"/>
              </a:rPr>
              <a:t>“The influence of a student’s home experience can be overcome by good teaching”</a:t>
            </a:r>
          </a:p>
          <a:p>
            <a:pPr lvl="1"/>
            <a:endParaRPr lang="en-GB" sz="1600" b="1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>
                <a:latin typeface="+mj-lt"/>
              </a:rPr>
              <a:t>Teachers more often evaluated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b="1" dirty="0"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15" y="626785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School Value-Added</a:t>
            </a:r>
            <a:r>
              <a:rPr lang="en-GB" sz="2000" b="1" dirty="0"/>
              <a:t>:  Learning progress attributable to schools and teachers after removing prior attainment and background effects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2400" b="1" dirty="0">
                <a:solidFill>
                  <a:schemeClr val="bg1"/>
                </a:solidFill>
                <a:latin typeface="Trebuchet MS" charset="0"/>
              </a:rPr>
              <a:t>SCHOOL-LEVELVALUE-ADDED (VIETNAM)</a:t>
            </a:r>
          </a:p>
        </p:txBody>
      </p:sp>
    </p:spTree>
    <p:extLst>
      <p:ext uri="{BB962C8B-B14F-4D97-AF65-F5344CB8AC3E}">
        <p14:creationId xmlns:p14="http://schemas.microsoft.com/office/powerpoint/2010/main" val="53803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579034"/>
              </p:ext>
            </p:extLst>
          </p:nvPr>
        </p:nvGraphicFramePr>
        <p:xfrm>
          <a:off x="467544" y="908720"/>
          <a:ext cx="49685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908720"/>
            <a:ext cx="3923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Difference in effect on test scores of an increase in school quality (pupils from richest 40% of households compared to the remaining 60%) </a:t>
            </a:r>
          </a:p>
          <a:p>
            <a:endParaRPr lang="en-GB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/>
              <a:t>In </a:t>
            </a:r>
            <a:r>
              <a:rPr lang="en-GB" sz="2200" b="1" u="sng" dirty="0"/>
              <a:t>Vietnam</a:t>
            </a:r>
            <a:r>
              <a:rPr lang="en-GB" sz="2200" b="1" dirty="0"/>
              <a:t>, </a:t>
            </a:r>
            <a:r>
              <a:rPr lang="en-GB" sz="2200" b="1" u="sng" dirty="0"/>
              <a:t>schools are equally effective</a:t>
            </a:r>
            <a:r>
              <a:rPr lang="en-GB" sz="2200" b="1" dirty="0"/>
              <a:t> </a:t>
            </a:r>
            <a:r>
              <a:rPr lang="en-GB" sz="2200" dirty="0"/>
              <a:t>in teaching Maths to children irrespective of backgrounds.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In </a:t>
            </a:r>
            <a:r>
              <a:rPr lang="en-GB" sz="2200" b="1" u="sng" dirty="0"/>
              <a:t>Peru</a:t>
            </a:r>
            <a:r>
              <a:rPr lang="en-GB" sz="2200" dirty="0"/>
              <a:t> </a:t>
            </a:r>
            <a:r>
              <a:rPr lang="en-GB" sz="2200" b="1" u="sng" dirty="0"/>
              <a:t>schools appear to be significantly less effective at teaching children from disadvantaged backgrounds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ARE SCHOOL SYSTEMS EQUALLY EFFECTIVE FOR ALL PUPILS?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3005"/>
            <a:ext cx="9144000" cy="67710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3800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7108"/>
            <a:ext cx="8964488" cy="60642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  <a:latin typeface="Trebuchet MS" pitchFamily="34" charset="0"/>
              </a:rPr>
              <a:t>Equity-oriented centralised public school system</a:t>
            </a:r>
          </a:p>
          <a:p>
            <a:pPr algn="just"/>
            <a:r>
              <a:rPr lang="en-GB" dirty="0">
                <a:latin typeface="Trebuchet MS" pitchFamily="34" charset="0"/>
              </a:rPr>
              <a:t>Less evidence that disadvantaged pupils attend lower quality schools</a:t>
            </a:r>
          </a:p>
          <a:p>
            <a:pPr algn="just"/>
            <a:r>
              <a:rPr lang="en-GB" dirty="0">
                <a:latin typeface="Trebuchet MS" pitchFamily="34" charset="0"/>
              </a:rPr>
              <a:t>Less evidence that schools are less effective for disadvantaged pupils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  <a:latin typeface="Trebuchet MS" pitchFamily="34" charset="0"/>
              </a:rPr>
              <a:t>High-performance for the majority linked to equity orientation</a:t>
            </a:r>
          </a:p>
          <a:p>
            <a:pPr algn="just"/>
            <a:r>
              <a:rPr lang="en-GB" dirty="0">
                <a:latin typeface="Trebuchet MS" pitchFamily="34" charset="0"/>
              </a:rPr>
              <a:t>Emphasis on ‘fundamental’ or minimum school quality levels (especially in disadvantaged areas) </a:t>
            </a:r>
          </a:p>
          <a:p>
            <a:pPr algn="just"/>
            <a:r>
              <a:rPr lang="en-GB" dirty="0">
                <a:latin typeface="Trebuchet MS" pitchFamily="34" charset="0"/>
              </a:rPr>
              <a:t>Common curricula &amp; text books in use matched closely to pupils’ learning levels</a:t>
            </a:r>
          </a:p>
          <a:p>
            <a:pPr algn="just"/>
            <a:r>
              <a:rPr lang="en-GB" dirty="0">
                <a:latin typeface="Trebuchet MS" pitchFamily="34" charset="0"/>
              </a:rPr>
              <a:t>Commitment to ‘mastery’ by all pupils - use of regular assessment by teachers</a:t>
            </a:r>
          </a:p>
          <a:p>
            <a:pPr algn="just"/>
            <a:r>
              <a:rPr lang="en-GB" dirty="0">
                <a:latin typeface="Trebuchet MS" pitchFamily="34" charset="0"/>
              </a:rPr>
              <a:t>Teacher knowledge (YL curriculum tests) is similar between more and less disadvantaged areas, absenteeism is low across almost all schools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Trebuchet MS" pitchFamily="34" charset="0"/>
              </a:rPr>
              <a:t>WHAT IS DIFFERENT ABOUT THE VIETNAMESE SYSTEM</a:t>
            </a:r>
            <a:r>
              <a:rPr lang="en-GB" sz="2000" dirty="0">
                <a:solidFill>
                  <a:schemeClr val="bg1"/>
                </a:solidFill>
                <a:latin typeface="Trebuchet M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532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78504" y="616294"/>
            <a:ext cx="3528392" cy="35327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390488" y="2924944"/>
            <a:ext cx="3603924" cy="36540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15816" y="3284984"/>
            <a:ext cx="28083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Largest differences 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between systems </a:t>
            </a:r>
            <a:r>
              <a:rPr lang="en-GB" sz="2000" dirty="0"/>
              <a:t>(e.g. more than public </a:t>
            </a:r>
            <a:r>
              <a:rPr lang="en-GB" sz="2000" dirty="0" err="1"/>
              <a:t>vs</a:t>
            </a:r>
            <a:r>
              <a:rPr lang="en-GB" sz="2000" dirty="0"/>
              <a:t> private)</a:t>
            </a:r>
          </a:p>
          <a:p>
            <a:endParaRPr lang="en-GB" sz="2000" b="1" dirty="0"/>
          </a:p>
          <a:p>
            <a:r>
              <a:rPr lang="en-GB" sz="2000" dirty="0"/>
              <a:t>school quality varies very widely in </a:t>
            </a:r>
            <a:r>
              <a:rPr lang="en-GB" sz="2000" b="1" dirty="0">
                <a:solidFill>
                  <a:srgbClr val="FF0000"/>
                </a:solidFill>
              </a:rPr>
              <a:t>heterogeneous systems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Context </a:t>
            </a:r>
            <a:r>
              <a:rPr lang="en-GB" sz="2000" dirty="0"/>
              <a:t>paramount</a:t>
            </a:r>
          </a:p>
          <a:p>
            <a:pPr algn="ctr"/>
            <a:endParaRPr lang="en-GB" sz="2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879517"/>
            <a:ext cx="3384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	</a:t>
            </a:r>
            <a:r>
              <a:rPr lang="en-GB" b="1" dirty="0">
                <a:solidFill>
                  <a:srgbClr val="FF0000"/>
                </a:solidFill>
              </a:rPr>
              <a:t>Theory of change </a:t>
            </a:r>
          </a:p>
          <a:p>
            <a:r>
              <a:rPr lang="en-GB" dirty="0"/>
              <a:t>	depends on the system 	too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Centralised, authoritarian, technocratic (Vietnam)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Federal, democratic, bureaucratic, pluralistic (India)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27384"/>
            <a:ext cx="9180512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800" b="1" dirty="0">
                <a:solidFill>
                  <a:schemeClr val="bg1"/>
                </a:solidFill>
                <a:latin typeface="Trebuchet MS" charset="0"/>
              </a:rPr>
              <a:t>KEY MESSAGES</a:t>
            </a:r>
          </a:p>
        </p:txBody>
      </p:sp>
      <p:sp>
        <p:nvSpPr>
          <p:cNvPr id="7" name="Oval 6"/>
          <p:cNvSpPr/>
          <p:nvPr/>
        </p:nvSpPr>
        <p:spPr>
          <a:xfrm>
            <a:off x="-108519" y="538687"/>
            <a:ext cx="3384375" cy="32503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Adequate data and </a:t>
            </a:r>
            <a:r>
              <a:rPr lang="en-GB" b="1" dirty="0">
                <a:solidFill>
                  <a:srgbClr val="FF0000"/>
                </a:solidFill>
              </a:rPr>
              <a:t>learning metrics </a:t>
            </a:r>
            <a:r>
              <a:rPr lang="en-GB" dirty="0">
                <a:solidFill>
                  <a:schemeClr val="tx1"/>
                </a:solidFill>
              </a:rPr>
              <a:t>are often not available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Measuring school quality requires </a:t>
            </a:r>
            <a:r>
              <a:rPr lang="en-GB" b="1" dirty="0">
                <a:solidFill>
                  <a:srgbClr val="FF0000"/>
                </a:solidFill>
              </a:rPr>
              <a:t>robust longitudinal design</a:t>
            </a:r>
          </a:p>
        </p:txBody>
      </p:sp>
    </p:spTree>
    <p:extLst>
      <p:ext uri="{BB962C8B-B14F-4D97-AF65-F5344CB8AC3E}">
        <p14:creationId xmlns:p14="http://schemas.microsoft.com/office/powerpoint/2010/main" val="35245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0" y="1341438"/>
            <a:ext cx="9144000" cy="230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79388" y="838200"/>
            <a:ext cx="8229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n-GB" sz="3200" b="1" dirty="0">
              <a:solidFill>
                <a:srgbClr val="785FA9"/>
              </a:solidFill>
              <a:latin typeface="Trebuchet MS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>
                <a:solidFill>
                  <a:srgbClr val="785FA9"/>
                </a:solidFill>
                <a:latin typeface="Franklin Gothic Book" pitchFamily="34" charset="0"/>
              </a:rPr>
              <a:t>caine.rolleston@qeh.ox.ac.uk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n-GB" sz="2400" b="1" dirty="0">
              <a:solidFill>
                <a:srgbClr val="785FA9"/>
              </a:solidFill>
              <a:latin typeface="Franklin Gothic Book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>
                <a:solidFill>
                  <a:srgbClr val="785FA9"/>
                </a:solidFill>
                <a:latin typeface="Franklin Gothic Book" pitchFamily="34" charset="0"/>
              </a:rPr>
              <a:t>www.younglives.org.uk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2A006C"/>
              </a:solidFill>
            </a:endParaRP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2A006C"/>
              </a:solidFill>
              <a:latin typeface="Trebuchet MS" pitchFamily="34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5941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33825"/>
            <a:ext cx="35306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Nothing is Impossible_coversca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r="980" b="17450"/>
          <a:stretch>
            <a:fillRect/>
          </a:stretch>
        </p:blipFill>
        <p:spPr bwMode="auto">
          <a:xfrm rot="1271667">
            <a:off x="6165850" y="1062038"/>
            <a:ext cx="21732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512" y="-27384"/>
            <a:ext cx="9144000" cy="5847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3200" b="1" dirty="0">
                <a:solidFill>
                  <a:schemeClr val="bg1"/>
                </a:solidFill>
                <a:latin typeface="Trebuchet MS" charset="0"/>
              </a:rPr>
              <a:t>FINDING OUT MORE</a:t>
            </a:r>
            <a:endParaRPr lang="en-GB" sz="2400" b="1" dirty="0">
              <a:solidFill>
                <a:schemeClr val="bg1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D13-older boy on bike.JPG"/>
          <p:cNvPicPr>
            <a:picLocks noChangeAspect="1"/>
          </p:cNvPicPr>
          <p:nvPr/>
        </p:nvPicPr>
        <p:blipFill>
          <a:blip r:embed="rId3" cstate="print"/>
          <a:srcRect l="20284" t="3125" r="26540" b="6250"/>
          <a:stretch>
            <a:fillRect/>
          </a:stretch>
        </p:blipFill>
        <p:spPr bwMode="auto">
          <a:xfrm>
            <a:off x="0" y="584777"/>
            <a:ext cx="2195513" cy="62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513" y="584777"/>
            <a:ext cx="6948487" cy="627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GB" sz="2000" b="1" dirty="0">
                <a:latin typeface="+mj-lt"/>
              </a:rPr>
              <a:t>Baseline for school surveys - Young Lives longitudinal survey of children, households &amp; communities every 3  years  since  2002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12,000 children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Ethiopia, Peru, Vietnam, India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20 sentinel sites in each country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Qualitative component for a sub-sample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+mj-lt"/>
            </a:endParaRPr>
          </a:p>
          <a:p>
            <a:pPr algn="l">
              <a:spcBef>
                <a:spcPct val="20000"/>
              </a:spcBef>
            </a:pPr>
            <a:r>
              <a:rPr lang="en-GB" sz="2000" b="1" dirty="0">
                <a:latin typeface="+mj-lt"/>
              </a:rPr>
              <a:t>School surveys  (from 2010)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Focus on learning &amp; learning progress 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School and teacher effectiveness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Longitudinal (repeated measures) essential to better understand learning pathways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Index children and their class peers sampled at school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>
                <a:latin typeface="+mj-lt"/>
              </a:rPr>
              <a:t>Rich linked data back to children’s birth</a:t>
            </a: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Franklin Gothic Book" pitchFamily="34" charset="0"/>
            </a:endParaRP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Franklin Gothic Book" pitchFamily="34" charset="0"/>
            </a:endParaRP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Franklin Gothic Book" pitchFamily="34" charset="0"/>
            </a:endParaRP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Franklin Gothic Book" pitchFamily="34" charset="0"/>
            </a:endParaRPr>
          </a:p>
          <a:p>
            <a:pPr marL="1524000" lvl="2" indent="-6096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Franklin Gothic Book" pitchFamily="34" charset="0"/>
            </a:endParaRPr>
          </a:p>
          <a:p>
            <a:pPr marL="0" lvl="1" indent="-609600" algn="l">
              <a:spcBef>
                <a:spcPct val="20000"/>
              </a:spcBef>
            </a:pPr>
            <a:endParaRPr lang="en-GB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81" y="-27384"/>
            <a:ext cx="9144000" cy="5847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3200" b="1" dirty="0">
                <a:solidFill>
                  <a:schemeClr val="bg1"/>
                </a:solidFill>
                <a:latin typeface="Franklin Gothic Book" pitchFamily="34" charset="0"/>
              </a:rPr>
              <a:t>YOUNG LIVES’ SURVEY DESIGN</a:t>
            </a:r>
          </a:p>
        </p:txBody>
      </p:sp>
    </p:spTree>
    <p:extLst>
      <p:ext uri="{BB962C8B-B14F-4D97-AF65-F5344CB8AC3E}">
        <p14:creationId xmlns:p14="http://schemas.microsoft.com/office/powerpoint/2010/main" val="291537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1143000"/>
            <a:ext cx="74168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 dirty="0">
              <a:solidFill>
                <a:srgbClr val="2A006C"/>
              </a:solidFill>
              <a:latin typeface="Trebuchet MS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9388" y="1200150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>
              <a:buFont typeface="Arial" charset="0"/>
              <a:buChar char="•"/>
            </a:pPr>
            <a:endParaRPr lang="en-GB" sz="2000" dirty="0"/>
          </a:p>
          <a:p>
            <a:r>
              <a:rPr lang="en-GB" sz="2000" dirty="0"/>
              <a:t>     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88" y="677108"/>
            <a:ext cx="9144000" cy="62836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endParaRPr lang="en-US" sz="1400" b="1" dirty="0">
              <a:latin typeface="Trebuchet MS" pitchFamily="34" charset="0"/>
            </a:endParaRPr>
          </a:p>
          <a:p>
            <a:pPr>
              <a:spcBef>
                <a:spcPts val="300"/>
              </a:spcBef>
            </a:pPr>
            <a:endParaRPr lang="en-US" sz="1400" b="1" dirty="0">
              <a:latin typeface="Trebuchet MS" pitchFamily="34" charset="0"/>
            </a:endParaRPr>
          </a:p>
          <a:p>
            <a:pPr>
              <a:spcBef>
                <a:spcPts val="300"/>
              </a:spcBef>
            </a:pPr>
            <a:endParaRPr lang="en-US" sz="1400" b="1" dirty="0">
              <a:latin typeface="Trebuchet MS" pitchFamily="34" charset="0"/>
            </a:endParaRPr>
          </a:p>
          <a:p>
            <a:pPr>
              <a:spcBef>
                <a:spcPts val="300"/>
              </a:spcBef>
            </a:pP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3800" dirty="0">
                <a:solidFill>
                  <a:schemeClr val="bg1"/>
                </a:solidFill>
                <a:latin typeface="Trebuchet MS" pitchFamily="34" charset="0"/>
              </a:rPr>
              <a:t>DO SCHOOLS MATTER AND FOR WHOM?</a:t>
            </a: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25" y="753874"/>
            <a:ext cx="547378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latin typeface="Trebuchet MS" pitchFamily="34" charset="0"/>
              </a:rPr>
              <a:t>Despite a large number of studies of the effects of observable school inputs, little consistent evidence on ‘what works’ in terms of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individual school inputs</a:t>
            </a:r>
            <a:endParaRPr lang="en-US" b="1" dirty="0">
              <a:latin typeface="Trebuchet MS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b="1" dirty="0">
                <a:latin typeface="Trebuchet MS" pitchFamily="34" charset="0"/>
              </a:rPr>
              <a:t>the effects of most school and teacher characteristics are not statistically significant</a:t>
            </a:r>
          </a:p>
          <a:p>
            <a:pPr>
              <a:spcBef>
                <a:spcPts val="300"/>
              </a:spcBef>
            </a:pPr>
            <a:r>
              <a:rPr lang="en-US" b="1" dirty="0">
                <a:latin typeface="Trebuchet MS" pitchFamily="34" charset="0"/>
              </a:rPr>
              <a:t>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b="1" dirty="0">
                <a:latin typeface="Trebuchet MS" pitchFamily="34" charset="0"/>
              </a:rPr>
              <a:t>the few that are “</a:t>
            </a:r>
            <a:r>
              <a:rPr lang="en-GB" b="1" dirty="0">
                <a:latin typeface="Trebuchet MS" pitchFamily="34" charset="0"/>
              </a:rPr>
              <a:t>not particularly surprising and thus provide little guidance for future policies and programs”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err="1">
                <a:latin typeface="Trebuchet MS" pitchFamily="34" charset="0"/>
              </a:rPr>
              <a:t>Glewwe</a:t>
            </a:r>
            <a:r>
              <a:rPr lang="en-US" b="1" dirty="0">
                <a:latin typeface="Trebuchet MS" pitchFamily="34" charset="0"/>
              </a:rPr>
              <a:t> et al (2011)</a:t>
            </a:r>
            <a:endParaRPr lang="en-GB" b="1" dirty="0">
              <a:latin typeface="Trebuchet MS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GB" b="1" dirty="0">
              <a:latin typeface="Trebuchet MS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b="1" dirty="0">
                <a:latin typeface="Trebuchet MS" pitchFamily="34" charset="0"/>
              </a:rPr>
              <a:t>Yet there are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large differences between and within systems </a:t>
            </a:r>
            <a:r>
              <a:rPr lang="en-US" b="1" dirty="0">
                <a:latin typeface="Trebuchet MS" pitchFamily="34" charset="0"/>
              </a:rPr>
              <a:t>on pupil achievement and school effectiveness (value-added to learning)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b="1" dirty="0">
              <a:latin typeface="Trebuchet MS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b="1" dirty="0">
                <a:latin typeface="Trebuchet MS" pitchFamily="34" charset="0"/>
              </a:rPr>
              <a:t>Complex interplay of ‘bundles of inputs’, system characteristics, political economy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GB" b="1" dirty="0">
              <a:latin typeface="Trebuchet MS" pitchFamily="34" charset="0"/>
            </a:endParaRPr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76760"/>
            <a:ext cx="3574976" cy="292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33" y="3604654"/>
            <a:ext cx="3574976" cy="3188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7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80512" cy="70788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000" dirty="0">
                <a:solidFill>
                  <a:schemeClr val="bg1"/>
                </a:solidFill>
                <a:latin typeface="Trebuchet MS" pitchFamily="34" charset="0"/>
              </a:rPr>
              <a:t>ALTHOUGH ENROLMENT IS HIGH IN ALL YL COUNTRIES THERE ARE LARGE DIFFERENCES IN LEARNING LEVELS BETWEEN SYSTEMS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632825"/>
              </p:ext>
            </p:extLst>
          </p:nvPr>
        </p:nvGraphicFramePr>
        <p:xfrm>
          <a:off x="179512" y="836712"/>
          <a:ext cx="8856984" cy="384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472514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rebuchet MS" pitchFamily="34" charset="0"/>
              </a:rPr>
              <a:t>Vietnam - pupils typically able to answer age-appropriate maths items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rebuchet MS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rebuchet MS" pitchFamily="34" charset="0"/>
              </a:rPr>
              <a:t>India - pupils master items at age 7-8, but dramatic drop-off by age 14-15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>
              <a:latin typeface="Trebuchet MS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rebuchet MS" pitchFamily="34" charset="0"/>
              </a:rPr>
              <a:t>Pupils abilities remain in-line with the curriculum in Vietnam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>
              <a:latin typeface="Trebuchet MS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rebuchet MS" pitchFamily="34" charset="0"/>
              </a:rPr>
              <a:t>Curriculum in India is progressively over-ambitious compared to actual progress</a:t>
            </a:r>
          </a:p>
        </p:txBody>
      </p:sp>
    </p:spTree>
    <p:extLst>
      <p:ext uri="{BB962C8B-B14F-4D97-AF65-F5344CB8AC3E}">
        <p14:creationId xmlns:p14="http://schemas.microsoft.com/office/powerpoint/2010/main" val="69165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855471"/>
            <a:ext cx="5544616" cy="604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Trebuchet MS" pitchFamily="34" charset="0"/>
              </a:rPr>
              <a:t>Site-level average maths score at age 7-8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	OVER TIME, A LARGE GAP OPENS UP BETWEEN PUPILS’ TEST SCORES IN INDIA AND VIETNAM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48030007"/>
              </p:ext>
            </p:extLst>
          </p:nvPr>
        </p:nvGraphicFramePr>
        <p:xfrm>
          <a:off x="1979712" y="1240770"/>
          <a:ext cx="51130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37903193"/>
              </p:ext>
            </p:extLst>
          </p:nvPr>
        </p:nvGraphicFramePr>
        <p:xfrm>
          <a:off x="1979712" y="4005504"/>
          <a:ext cx="5184576" cy="270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63688" y="3703172"/>
            <a:ext cx="5544616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Trebuchet MS" pitchFamily="34" charset="0"/>
              </a:rPr>
              <a:t>Site-level average maths score at age 14-15</a:t>
            </a:r>
          </a:p>
        </p:txBody>
      </p:sp>
    </p:spTree>
    <p:extLst>
      <p:ext uri="{BB962C8B-B14F-4D97-AF65-F5344CB8AC3E}">
        <p14:creationId xmlns:p14="http://schemas.microsoft.com/office/powerpoint/2010/main" val="15464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692696"/>
            <a:ext cx="8569076" cy="57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>
              <a:solidFill>
                <a:srgbClr val="2A006C"/>
              </a:solidFill>
              <a:latin typeface="Trebuchet M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620688"/>
            <a:ext cx="8928992" cy="5904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6598"/>
            <a:ext cx="6660740" cy="5362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3200" dirty="0">
                <a:solidFill>
                  <a:schemeClr val="bg1"/>
                </a:solidFill>
                <a:latin typeface="Trebuchet MS" pitchFamily="34" charset="0"/>
              </a:rPr>
              <a:t>THERE ARE LARGE DIFFERENCES IN LEARNING </a:t>
            </a:r>
            <a:r>
              <a:rPr lang="en-GB" sz="3200" i="1" dirty="0">
                <a:solidFill>
                  <a:schemeClr val="bg1"/>
                </a:solidFill>
                <a:latin typeface="Trebuchet MS" pitchFamily="34" charset="0"/>
              </a:rPr>
              <a:t>PROGRESS</a:t>
            </a:r>
            <a:r>
              <a:rPr lang="en-GB" sz="3200" dirty="0">
                <a:solidFill>
                  <a:schemeClr val="bg1"/>
                </a:solidFill>
                <a:latin typeface="Trebuchet MS" pitchFamily="34" charset="0"/>
              </a:rPr>
              <a:t> OVER TIME BETWEEN SYSTEMS </a:t>
            </a:r>
          </a:p>
        </p:txBody>
      </p:sp>
    </p:spTree>
    <p:extLst>
      <p:ext uri="{BB962C8B-B14F-4D97-AF65-F5344CB8AC3E}">
        <p14:creationId xmlns:p14="http://schemas.microsoft.com/office/powerpoint/2010/main" val="320391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85560"/>
              </p:ext>
            </p:extLst>
          </p:nvPr>
        </p:nvGraphicFramePr>
        <p:xfrm>
          <a:off x="455466" y="538160"/>
          <a:ext cx="7859217" cy="61147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1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Indicator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Vietnam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India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Mean class 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27.61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16.23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Mean years of teacher experience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17.47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7.71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Mean monthly teacher salary (USD/Month)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164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226 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% of teachers with no formal teacher training qualification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16.50%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Teacher absenteeism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2.34 days per year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35.12%</a:t>
                      </a:r>
                      <a:r>
                        <a:rPr lang="en-GB" sz="1800" baseline="0" dirty="0">
                          <a:effectLst/>
                          <a:latin typeface="+mn-lt"/>
                        </a:rPr>
                        <a:t>  pupils said ‘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my class teacher often does not come to school’</a:t>
                      </a:r>
                      <a:endParaRPr kumimoji="0" lang="en-GB" sz="18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 children have access to maths textbooks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96.16%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60.84%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Teacher always checks/marks maths homework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41.28%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18.06%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051" y="0"/>
            <a:ext cx="9144000" cy="46166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1" dirty="0">
                <a:solidFill>
                  <a:schemeClr val="bg1"/>
                </a:solidFill>
                <a:latin typeface="Franklin Gothic Book" pitchFamily="34" charset="0"/>
              </a:rPr>
              <a:t>SCHOOL-SYSTEM QUALITY INDICATORS: INDIA AND VIETNAM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2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30410"/>
              </p:ext>
            </p:extLst>
          </p:nvPr>
        </p:nvGraphicFramePr>
        <p:xfrm>
          <a:off x="390364" y="985601"/>
          <a:ext cx="8363272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99257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800" b="1" dirty="0">
                <a:solidFill>
                  <a:schemeClr val="bg1"/>
                </a:solidFill>
                <a:latin typeface="Franklin Gothic Book" pitchFamily="34" charset="0"/>
              </a:rPr>
              <a:t>TEACHERS IN VIETNAM KNOW WHAT PUPILS KNOW</a:t>
            </a:r>
          </a:p>
          <a:p>
            <a:pPr algn="ctr">
              <a:spcBef>
                <a:spcPts val="300"/>
              </a:spcBef>
            </a:pPr>
            <a:r>
              <a:rPr lang="en-GB" sz="2800" b="1" dirty="0">
                <a:solidFill>
                  <a:schemeClr val="bg1"/>
                </a:solidFill>
                <a:latin typeface="Franklin Gothic Book" pitchFamily="34" charset="0"/>
              </a:rPr>
              <a:t> (AND NEED TO KNOW)</a:t>
            </a:r>
            <a:endParaRPr lang="en-GB" sz="28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6260" y="-28194"/>
            <a:ext cx="9170260" cy="64633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GB" b="1" dirty="0">
                <a:solidFill>
                  <a:schemeClr val="bg1"/>
                </a:solidFill>
                <a:latin typeface="Trebuchet MS" pitchFamily="34" charset="0"/>
              </a:rPr>
              <a:t>A KEY CHALLENGE IN UNDERSTANDING EDUCATION SYSTEMS IS MEASURING SCHOOL 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708920"/>
            <a:ext cx="8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b="1" dirty="0">
                <a:latin typeface="Trebuchet MS" charset="0"/>
              </a:rPr>
              <a:t>	Example: value-added analysis in Vietnam produces different findings to cross-sectional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390" y="836712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Trebuchet MS" pitchFamily="34" charset="0"/>
              </a:rPr>
              <a:t>Aim to measure the value-added by schools to pupils’ learning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Trebuchet MS" pitchFamily="34" charset="0"/>
              </a:rPr>
              <a:t>Need to separate the effects of pupils’ backgrounds and prior attainment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Trebuchet MS" pitchFamily="34" charset="0"/>
              </a:rPr>
              <a:t>Requires a </a:t>
            </a:r>
            <a:r>
              <a:rPr lang="en-GB" b="1" dirty="0">
                <a:solidFill>
                  <a:srgbClr val="FF0000"/>
                </a:solidFill>
                <a:latin typeface="Trebuchet MS" pitchFamily="34" charset="0"/>
              </a:rPr>
              <a:t>longitudinal design </a:t>
            </a:r>
            <a:r>
              <a:rPr lang="en-GB" b="1" dirty="0">
                <a:latin typeface="Trebuchet MS" pitchFamily="34" charset="0"/>
              </a:rPr>
              <a:t>(repeated test measures)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Trebuchet MS" pitchFamily="34" charset="0"/>
              </a:rPr>
              <a:t>Requires </a:t>
            </a:r>
            <a:r>
              <a:rPr lang="en-GB" b="1" dirty="0">
                <a:solidFill>
                  <a:srgbClr val="FF0000"/>
                </a:solidFill>
                <a:latin typeface="Trebuchet MS" pitchFamily="34" charset="0"/>
              </a:rPr>
              <a:t>linked data </a:t>
            </a:r>
            <a:r>
              <a:rPr lang="en-GB" b="1" dirty="0">
                <a:latin typeface="Trebuchet MS" pitchFamily="34" charset="0"/>
              </a:rPr>
              <a:t>at teacher, school and pupil (background) levels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Trebuchet MS" pitchFamily="34" charset="0"/>
              </a:rPr>
              <a:t>Requires repeated test measures that can be compared on a </a:t>
            </a:r>
            <a:r>
              <a:rPr lang="en-GB" b="1" dirty="0">
                <a:solidFill>
                  <a:srgbClr val="FF0000"/>
                </a:solidFill>
                <a:latin typeface="Trebuchet MS" pitchFamily="34" charset="0"/>
              </a:rPr>
              <a:t>common scale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solidFill>
                <a:srgbClr val="FF0000"/>
              </a:solidFill>
              <a:latin typeface="Trebuchet MS" pitchFamily="34" charset="0"/>
            </a:endParaRPr>
          </a:p>
          <a:p>
            <a:endParaRPr lang="en-GB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32667"/>
              </p:ext>
            </p:extLst>
          </p:nvPr>
        </p:nvGraphicFramePr>
        <p:xfrm>
          <a:off x="485246" y="3573016"/>
          <a:ext cx="8147248" cy="23835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Vietnamese</a:t>
                      </a:r>
                      <a:r>
                        <a:rPr lang="en-GB" sz="2000" b="1" baseline="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effectLst/>
                        </a:rPr>
                        <a:t>2011</a:t>
                      </a: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Vietnamese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2012</a:t>
                      </a: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Vietnamese</a:t>
                      </a:r>
                      <a:r>
                        <a:rPr lang="en-GB" sz="2000" b="1" baseline="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effectLst/>
                        </a:rPr>
                        <a:t>Value-Added</a:t>
                      </a: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Male</a:t>
                      </a: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-20.3524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-19.3315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 dirty="0">
                          <a:solidFill>
                            <a:schemeClr val="tx1"/>
                          </a:solidFill>
                          <a:effectLst/>
                        </a:rPr>
                        <a:t>-12.6761</a:t>
                      </a:r>
                      <a:endParaRPr lang="en-GB" sz="4000" b="1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(-6.835)***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(-6.538)***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>
                          <a:solidFill>
                            <a:schemeClr val="tx1"/>
                          </a:solidFill>
                          <a:effectLst/>
                        </a:rPr>
                        <a:t>(-5.100)***</a:t>
                      </a:r>
                      <a:endParaRPr lang="en-GB" sz="4000" b="1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Ethnic minority</a:t>
                      </a:r>
                      <a:endParaRPr lang="en-GB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-17.6592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-7.1008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>
                          <a:solidFill>
                            <a:schemeClr val="tx1"/>
                          </a:solidFill>
                          <a:effectLst/>
                        </a:rPr>
                        <a:t>0.2911</a:t>
                      </a:r>
                      <a:endParaRPr lang="en-GB" sz="4000" b="1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(-1.907)*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(-0.809)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 dirty="0">
                          <a:solidFill>
                            <a:schemeClr val="tx1"/>
                          </a:solidFill>
                          <a:effectLst/>
                        </a:rPr>
                        <a:t>(0.042)</a:t>
                      </a:r>
                      <a:endParaRPr lang="en-GB" sz="4000" b="1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6736</TotalTime>
  <Words>944</Words>
  <Application>Microsoft Office PowerPoint</Application>
  <PresentationFormat>On-screen Show (4:3)</PresentationFormat>
  <Paragraphs>206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Franklin Gothic Book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Caine Rolleston</dc:creator>
  <cp:lastModifiedBy>Shabier, Mohammed</cp:lastModifiedBy>
  <cp:revision>276</cp:revision>
  <cp:lastPrinted>2013-05-22T17:09:05Z</cp:lastPrinted>
  <dcterms:created xsi:type="dcterms:W3CDTF">2013-05-13T13:17:27Z</dcterms:created>
  <dcterms:modified xsi:type="dcterms:W3CDTF">2018-03-22T14:19:58Z</dcterms:modified>
</cp:coreProperties>
</file>