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77" r:id="rId7"/>
  </p:sldMasterIdLst>
  <p:notesMasterIdLst>
    <p:notesMasterId r:id="rId26"/>
  </p:notesMasterIdLst>
  <p:handoutMasterIdLst>
    <p:handoutMasterId r:id="rId27"/>
  </p:handoutMasterIdLst>
  <p:sldIdLst>
    <p:sldId id="288" r:id="rId8"/>
    <p:sldId id="280" r:id="rId9"/>
    <p:sldId id="308" r:id="rId10"/>
    <p:sldId id="307" r:id="rId11"/>
    <p:sldId id="279" r:id="rId12"/>
    <p:sldId id="298" r:id="rId13"/>
    <p:sldId id="309" r:id="rId14"/>
    <p:sldId id="300" r:id="rId15"/>
    <p:sldId id="291" r:id="rId16"/>
    <p:sldId id="301" r:id="rId17"/>
    <p:sldId id="299" r:id="rId18"/>
    <p:sldId id="310" r:id="rId19"/>
    <p:sldId id="296" r:id="rId20"/>
    <p:sldId id="303" r:id="rId21"/>
    <p:sldId id="292" r:id="rId22"/>
    <p:sldId id="305" r:id="rId23"/>
    <p:sldId id="312" r:id="rId24"/>
    <p:sldId id="306" r:id="rId2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0566" autoAdjust="0"/>
  </p:normalViewPr>
  <p:slideViewPr>
    <p:cSldViewPr snapToGrid="0" snapToObjects="1">
      <p:cViewPr varScale="1">
        <p:scale>
          <a:sx n="61" d="100"/>
          <a:sy n="61" d="100"/>
        </p:scale>
        <p:origin x="1686" y="78"/>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notesViewPr>
    <p:cSldViewPr snapToGrid="0" snapToObjects="1">
      <p:cViewPr varScale="1">
        <p:scale>
          <a:sx n="101" d="100"/>
          <a:sy n="101" d="100"/>
        </p:scale>
        <p:origin x="-86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2E0DB6F2-B6E7-4AB5-9982-B044770CA39F}" type="datetimeFigureOut">
              <a:rPr lang="en-US" smtClean="0"/>
              <a:pPr/>
              <a:t>3/22/2018</a:t>
            </a:fld>
            <a:endParaRPr lang="en-GB" dirty="0"/>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DADF222C-3353-4B18-9641-58E01E432A2E}" type="slidenum">
              <a:rPr lang="en-GB" smtClean="0"/>
              <a:pPr/>
              <a:t>‹#›</a:t>
            </a:fld>
            <a:endParaRPr lang="en-GB" dirty="0"/>
          </a:p>
        </p:txBody>
      </p:sp>
    </p:spTree>
    <p:extLst>
      <p:ext uri="{BB962C8B-B14F-4D97-AF65-F5344CB8AC3E}">
        <p14:creationId xmlns:p14="http://schemas.microsoft.com/office/powerpoint/2010/main" val="178830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4A9FD0EF-F6CD-42DC-9FD5-52FA1E52CBB8}" type="datetimeFigureOut">
              <a:rPr lang="en-GB" smtClean="0"/>
              <a:pPr/>
              <a:t>22/03/2018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D217F15-142A-4034-BC09-7A3F973AB388}" type="slidenum">
              <a:rPr lang="en-GB" smtClean="0"/>
              <a:pPr/>
              <a:t>‹#›</a:t>
            </a:fld>
            <a:endParaRPr lang="en-GB" dirty="0"/>
          </a:p>
        </p:txBody>
      </p:sp>
    </p:spTree>
    <p:extLst>
      <p:ext uri="{BB962C8B-B14F-4D97-AF65-F5344CB8AC3E}">
        <p14:creationId xmlns:p14="http://schemas.microsoft.com/office/powerpoint/2010/main" val="219968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217F15-142A-4034-BC09-7A3F973AB388}" type="slidenum">
              <a:rPr lang="en-GB" smtClean="0"/>
              <a:pPr/>
              <a:t>1</a:t>
            </a:fld>
            <a:endParaRPr lang="en-GB" dirty="0"/>
          </a:p>
        </p:txBody>
      </p:sp>
    </p:spTree>
    <p:extLst>
      <p:ext uri="{BB962C8B-B14F-4D97-AF65-F5344CB8AC3E}">
        <p14:creationId xmlns:p14="http://schemas.microsoft.com/office/powerpoint/2010/main" val="31085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MDG2 was focused on achieving universal primary education:</a:t>
            </a:r>
            <a:r>
              <a:rPr lang="en-GB" baseline="0" dirty="0"/>
              <a:t> the specific target was to ensure that by 2015 children everywhere, boys and girls, were able to complete a full course of primary education. According to UN, in terms of results, e</a:t>
            </a:r>
            <a:r>
              <a:rPr lang="en-GB" dirty="0">
                <a:effectLst/>
              </a:rPr>
              <a:t>nrolment in primary education in developing regions reached 90% in 2010, up from 82%</a:t>
            </a:r>
            <a:r>
              <a:rPr lang="en-GB" baseline="0" dirty="0">
                <a:effectLst/>
              </a:rPr>
              <a:t> </a:t>
            </a:r>
            <a:r>
              <a:rPr lang="en-GB" dirty="0">
                <a:effectLst/>
              </a:rPr>
              <a:t>in 1999.</a:t>
            </a:r>
            <a:r>
              <a:rPr lang="en-GB" baseline="0" dirty="0">
                <a:effectLst/>
              </a:rPr>
              <a:t> Many more children in developing countries are in school: out of school children are down from 105 million in 1999 to 57 million in 2013. </a:t>
            </a:r>
          </a:p>
          <a:p>
            <a:r>
              <a:rPr lang="en-GB" baseline="0" dirty="0">
                <a:effectLst/>
              </a:rPr>
              <a:t>However, while progress has been made on increasing access, the picture in relation to the learning achieved by children in school is less positive. </a:t>
            </a:r>
            <a:endParaRPr lang="en-GB" dirty="0">
              <a:effectLst/>
            </a:endParaRPr>
          </a:p>
          <a:p>
            <a:r>
              <a:rPr lang="en-GB" dirty="0">
                <a:effectLst/>
              </a:rPr>
              <a:t>At</a:t>
            </a:r>
            <a:r>
              <a:rPr lang="en-GB" baseline="0" dirty="0">
                <a:effectLst/>
              </a:rPr>
              <a:t> least 250 million children cannot read or count, even if they have spent four years in school. Achieving basic literacy and numeracy skills as well as developing skills such as critical thinking and problem solving are components of a well rounded education. </a:t>
            </a:r>
          </a:p>
          <a:p>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11</a:t>
            </a:fld>
            <a:endParaRPr lang="en-GB" dirty="0"/>
          </a:p>
        </p:txBody>
      </p:sp>
    </p:spTree>
    <p:extLst>
      <p:ext uri="{BB962C8B-B14F-4D97-AF65-F5344CB8AC3E}">
        <p14:creationId xmlns:p14="http://schemas.microsoft.com/office/powerpoint/2010/main" val="393142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12</a:t>
            </a:fld>
            <a:endParaRPr lang="en-GB" dirty="0"/>
          </a:p>
        </p:txBody>
      </p:sp>
    </p:spTree>
    <p:extLst>
      <p:ext uri="{BB962C8B-B14F-4D97-AF65-F5344CB8AC3E}">
        <p14:creationId xmlns:p14="http://schemas.microsoft.com/office/powerpoint/2010/main" val="39064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plans for HE are still in progress so are not at a point where they can be presented. There is £4.8m currently set aside for research into HE – however this may need to be revised of the budget settlement is lower than expected. At the moment the two page summary on priority areas for HE (as provided with the briefing papers) is with </a:t>
            </a:r>
            <a:r>
              <a:rPr lang="en-GB" dirty="0" err="1"/>
              <a:t>BIS</a:t>
            </a:r>
            <a:r>
              <a:rPr lang="en-GB" dirty="0"/>
              <a:t> and </a:t>
            </a:r>
            <a:r>
              <a:rPr lang="en-GB" dirty="0" err="1"/>
              <a:t>HEFCE</a:t>
            </a:r>
            <a:r>
              <a:rPr lang="en-GB" dirty="0"/>
              <a:t> for comment and will be discussed at a forthcoming </a:t>
            </a:r>
            <a:r>
              <a:rPr lang="en-GB" dirty="0" err="1"/>
              <a:t>UUK</a:t>
            </a:r>
            <a:r>
              <a:rPr lang="en-GB" dirty="0"/>
              <a:t> meeting of Vice Chancellors in mid-February – the item is to be led by Prof Dame </a:t>
            </a:r>
            <a:r>
              <a:rPr lang="en-GB" dirty="0" err="1"/>
              <a:t>Glynis</a:t>
            </a:r>
            <a:r>
              <a:rPr lang="en-GB" dirty="0"/>
              <a:t> </a:t>
            </a:r>
            <a:r>
              <a:rPr lang="en-GB" dirty="0" err="1"/>
              <a:t>Breakwell</a:t>
            </a:r>
            <a:r>
              <a:rPr lang="en-GB" dirty="0"/>
              <a:t>. </a:t>
            </a:r>
          </a:p>
          <a:p>
            <a:endParaRPr lang="en-GB" dirty="0"/>
          </a:p>
          <a:p>
            <a:r>
              <a:rPr lang="en-GB" dirty="0"/>
              <a:t>The ESRC Research Committee in April will discuss and agree a plan of activities, based on the knowledge we have then about the budget settlement. It looks at present (e.g. not confirmed) that we will invite a steer in HE in the next Centres and Large Grants competition – given the flexibility of the competition, anticipated that applications to the </a:t>
            </a:r>
            <a:r>
              <a:rPr lang="en-GB" dirty="0" err="1"/>
              <a:t>CLG</a:t>
            </a:r>
            <a:r>
              <a:rPr lang="en-GB" dirty="0"/>
              <a:t> in the area of HE would come in as priority networks rather than research centres.</a:t>
            </a:r>
          </a:p>
          <a:p>
            <a:endParaRPr lang="en-GB" dirty="0"/>
          </a:p>
          <a:p>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13</a:t>
            </a:fld>
            <a:endParaRPr lang="en-GB" dirty="0"/>
          </a:p>
        </p:txBody>
      </p:sp>
    </p:spTree>
    <p:extLst>
      <p:ext uri="{BB962C8B-B14F-4D97-AF65-F5344CB8AC3E}">
        <p14:creationId xmlns:p14="http://schemas.microsoft.com/office/powerpoint/2010/main" val="386630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the</a:t>
            </a:r>
            <a:r>
              <a:rPr lang="en-GB" baseline="0" dirty="0"/>
              <a:t> developing research programme comes under the umbrella of ‘the future of HE’ with five themes but these are still under discussion and may change and should be read in conjunction with the annex in the office brief. </a:t>
            </a:r>
          </a:p>
          <a:p>
            <a:endParaRPr lang="en-GB" baseline="0"/>
          </a:p>
          <a:p>
            <a:endParaRPr lang="en-GB"/>
          </a:p>
        </p:txBody>
      </p:sp>
      <p:sp>
        <p:nvSpPr>
          <p:cNvPr id="4" name="Slide Number Placeholder 3"/>
          <p:cNvSpPr>
            <a:spLocks noGrp="1"/>
          </p:cNvSpPr>
          <p:nvPr>
            <p:ph type="sldNum" sz="quarter" idx="10"/>
          </p:nvPr>
        </p:nvSpPr>
        <p:spPr/>
        <p:txBody>
          <a:bodyPr/>
          <a:lstStyle/>
          <a:p>
            <a:fld id="{5D217F15-142A-4034-BC09-7A3F973AB388}" type="slidenum">
              <a:rPr lang="en-GB" smtClean="0"/>
              <a:pPr/>
              <a:t>14</a:t>
            </a:fld>
            <a:endParaRPr lang="en-GB" dirty="0"/>
          </a:p>
        </p:txBody>
      </p:sp>
    </p:spTree>
    <p:extLst>
      <p:ext uri="{BB962C8B-B14F-4D97-AF65-F5344CB8AC3E}">
        <p14:creationId xmlns:p14="http://schemas.microsoft.com/office/powerpoint/2010/main" val="403726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15</a:t>
            </a:fld>
            <a:endParaRPr lang="en-GB" dirty="0"/>
          </a:p>
        </p:txBody>
      </p:sp>
    </p:spTree>
    <p:extLst>
      <p:ext uri="{BB962C8B-B14F-4D97-AF65-F5344CB8AC3E}">
        <p14:creationId xmlns:p14="http://schemas.microsoft.com/office/powerpoint/2010/main" val="3292358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gap</a:t>
            </a:r>
            <a:r>
              <a:rPr lang="en-GB" baseline="0" dirty="0"/>
              <a:t> in research knowledge about how to improve education quality in complex developing contexts. What we do know suggests that more inputs in a ‘business as usual’ way will not be sufficient. Increasing real expenditure in education in the developing world in the past decade has increased school quality as measured by inputs such as Pupil/Teacher ration, textbook supply etc. But this has not translated into higher learning outcomes. Research has found minimal evidence of traditional inputs impacting on learning outcomes without supporting interventions such as teacher training. Other research has explored the impact of policy interventions designed to affect incentives and instructional innovation, such as performance incentives, group learning, ICT provision etc. But the number of such studies is small, and there are concerns about generalizability of findings on small scale/NGO-led interventions to government education systems.</a:t>
            </a:r>
          </a:p>
          <a:p>
            <a:endParaRPr lang="en-GB" baseline="0" dirty="0"/>
          </a:p>
          <a:p>
            <a:r>
              <a:rPr lang="en-GB" baseline="0" dirty="0"/>
              <a:t>As a result of this, this partnership between ESRC and DFID is specifically focused on raising learning outcomes in education systems, and in particular exploring the way in which education quality and policy/ interventions to promote learning are affected by contextual dynamics such as governance, institutions, social and cultural contexts, incentives and norms. The three areas of research outlined on the slide provide the overarching focus of the programme</a:t>
            </a:r>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16</a:t>
            </a:fld>
            <a:endParaRPr lang="en-GB" dirty="0"/>
          </a:p>
        </p:txBody>
      </p:sp>
    </p:spTree>
    <p:extLst>
      <p:ext uri="{BB962C8B-B14F-4D97-AF65-F5344CB8AC3E}">
        <p14:creationId xmlns:p14="http://schemas.microsoft.com/office/powerpoint/2010/main" val="4072412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gap</a:t>
            </a:r>
            <a:r>
              <a:rPr lang="en-GB" baseline="0" dirty="0"/>
              <a:t> in research knowledge about how to improve education quality in complex developing contexts. What we do know suggests that more inputs in a ‘business as usual’ way will not be sufficient. Increasing real expenditure in education in the developing world in the past decade has increased school quality as measured by inputs such as Pupil/Teacher ration, textbook supply etc. But this has not translated into higher learning outcomes. Research has found minimal evidence of traditional inputs impacting on learning outcomes without supporting interventions such as teacher training. Other research has explored the impact of policy interventions designed to affect incentives and instructional innovation, such as performance incentives, group learning, ICT provision etc. But the number of such studies is small, and there are concerns about generalizability of findings on small scale/NGO-led interventions to government education systems.</a:t>
            </a:r>
          </a:p>
          <a:p>
            <a:endParaRPr lang="en-GB" baseline="0" dirty="0"/>
          </a:p>
          <a:p>
            <a:r>
              <a:rPr lang="en-GB" baseline="0" dirty="0"/>
              <a:t>As a result of this, this partnership between ESRC and DFID is specifically focused on raising learning outcomes in education systems, and in particular exploring the way in which education quality and policy/ interventions to promote learning are affected by contextual dynamics such as governance, institutions, social and cultural contexts, incentives and norms. The three areas of research outlined on the slide provide the overarching focus of the programme</a:t>
            </a:r>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17</a:t>
            </a:fld>
            <a:endParaRPr lang="en-GB" dirty="0"/>
          </a:p>
        </p:txBody>
      </p:sp>
    </p:spTree>
    <p:extLst>
      <p:ext uri="{BB962C8B-B14F-4D97-AF65-F5344CB8AC3E}">
        <p14:creationId xmlns:p14="http://schemas.microsoft.com/office/powerpoint/2010/main" val="407241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call opened today (21 Jan) and will close on 25 March. The call is available on the ESRC funding opportunities page and there will be two more calls – one next year and one the following year although the exact timing for these is still to be confirmed. The thematic</a:t>
            </a:r>
            <a:r>
              <a:rPr lang="en-GB" baseline="0" dirty="0"/>
              <a:t> focus of those calls is also yet to be decided.</a:t>
            </a:r>
            <a:endParaRPr lang="en-GB" dirty="0"/>
          </a:p>
          <a:p>
            <a:endParaRPr lang="en-GB" dirty="0"/>
          </a:p>
          <a:p>
            <a:pPr lvl="0"/>
            <a:r>
              <a:rPr lang="en-GB" b="1" i="1" dirty="0"/>
              <a:t>What would your organisation look for in research proposals?</a:t>
            </a:r>
            <a:endParaRPr lang="en-GB" dirty="0"/>
          </a:p>
          <a:p>
            <a:r>
              <a:rPr lang="en-GB" dirty="0"/>
              <a:t>Possible response = For the ESRC/</a:t>
            </a:r>
            <a:r>
              <a:rPr lang="en-GB" dirty="0" err="1"/>
              <a:t>DFID</a:t>
            </a:r>
            <a:r>
              <a:rPr lang="en-GB" dirty="0"/>
              <a:t> Education and Development call, we are inviting applications from across the social sciences from anywhere in the world.  Applications must be of world-class quality and we expect to see scientific excellence and a strong potential for impact and research uptake in proposals.  Non-academic partners and co-investigators, again from anywhere in the world, are also welcomed from Government, NGO and private sectors as appropriate.  We expect to see new research that addresses the questions in the call specification and focus on Developing countries as detailed in the call documentation.</a:t>
            </a:r>
          </a:p>
          <a:p>
            <a:r>
              <a:rPr lang="en-GB" dirty="0"/>
              <a:t> </a:t>
            </a:r>
          </a:p>
          <a:p>
            <a:pPr lvl="0"/>
            <a:r>
              <a:rPr lang="en-GB" b="1" dirty="0"/>
              <a:t>Process for the ESRC/</a:t>
            </a:r>
            <a:r>
              <a:rPr lang="en-GB" b="1" dirty="0" err="1"/>
              <a:t>DFID</a:t>
            </a:r>
            <a:r>
              <a:rPr lang="en-GB" b="1" dirty="0"/>
              <a:t> call on Education and Development </a:t>
            </a:r>
            <a:endParaRPr lang="en-GB" dirty="0"/>
          </a:p>
          <a:p>
            <a:r>
              <a:rPr lang="en-GB" dirty="0"/>
              <a:t>Applications that are eligible for processing will be allocated to members of a specially convened academic assessor pool of experts. Shortlisted applications will then be assessed by commissioning panel members (academic and non-academic from the UK and international fields). </a:t>
            </a:r>
          </a:p>
          <a:p>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18</a:t>
            </a:fld>
            <a:endParaRPr lang="en-GB" dirty="0"/>
          </a:p>
        </p:txBody>
      </p:sp>
    </p:spTree>
    <p:extLst>
      <p:ext uri="{BB962C8B-B14F-4D97-AF65-F5344CB8AC3E}">
        <p14:creationId xmlns:p14="http://schemas.microsoft.com/office/powerpoint/2010/main" val="61119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3C9FDF-598F-4606-AC06-7D380773C9AF}" type="slidenum">
              <a:rPr lang="en-GB" smtClean="0">
                <a:solidFill>
                  <a:prstClr val="black"/>
                </a:solidFill>
              </a:rPr>
              <a:pPr>
                <a:defRPr/>
              </a:pPr>
              <a:t>2</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a:p>
            <a:endParaRPr lang="en-GB"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C4BA93-1C89-4E2C-BB0E-65F3D09C9451}"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Work</a:t>
            </a:r>
            <a:r>
              <a:rPr lang="en-GB" baseline="0" dirty="0"/>
              <a:t> in relation to refreshing i.e. </a:t>
            </a:r>
            <a:r>
              <a:rPr lang="en-GB" baseline="0" dirty="0" err="1"/>
              <a:t>idenifying</a:t>
            </a:r>
            <a:r>
              <a:rPr lang="en-GB" baseline="0" dirty="0"/>
              <a:t> gaps and how we respond to urgent and unpredictable opportunities is on-going but the following slide documents the work to date.</a:t>
            </a:r>
            <a:endParaRPr lang="en-GB" dirty="0"/>
          </a:p>
        </p:txBody>
      </p:sp>
      <p:sp>
        <p:nvSpPr>
          <p:cNvPr id="4" name="Slide Number Placeholder 3"/>
          <p:cNvSpPr>
            <a:spLocks noGrp="1"/>
          </p:cNvSpPr>
          <p:nvPr>
            <p:ph type="sldNum" sz="quarter" idx="10"/>
          </p:nvPr>
        </p:nvSpPr>
        <p:spPr/>
        <p:txBody>
          <a:bodyPr/>
          <a:lstStyle/>
          <a:p>
            <a:pPr>
              <a:defRPr/>
            </a:pPr>
            <a:fld id="{DE8BDB54-C052-4C35-B27C-D734B44811C2}" type="slidenum">
              <a:rPr lang="en-GB" smtClean="0">
                <a:solidFill>
                  <a:prstClr val="black"/>
                </a:solidFill>
              </a:rPr>
              <a:pPr>
                <a:defRPr/>
              </a:pPr>
              <a:t>5</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represent the identified gaps in our portfolio under the respective</a:t>
            </a:r>
            <a:r>
              <a:rPr lang="en-GB" baseline="0" dirty="0"/>
              <a:t> themes </a:t>
            </a:r>
            <a:r>
              <a:rPr lang="en-GB" dirty="0"/>
              <a:t>and how</a:t>
            </a:r>
            <a:r>
              <a:rPr lang="en-GB" baseline="0" dirty="0"/>
              <a:t> we intend to address them </a:t>
            </a:r>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6</a:t>
            </a:fld>
            <a:endParaRPr lang="en-GB" dirty="0"/>
          </a:p>
        </p:txBody>
      </p:sp>
    </p:spTree>
    <p:extLst>
      <p:ext uri="{BB962C8B-B14F-4D97-AF65-F5344CB8AC3E}">
        <p14:creationId xmlns:p14="http://schemas.microsoft.com/office/powerpoint/2010/main" val="213477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represent the identified gaps in our portfolio under the respective</a:t>
            </a:r>
            <a:r>
              <a:rPr lang="en-GB" baseline="0" dirty="0"/>
              <a:t> themes </a:t>
            </a:r>
            <a:r>
              <a:rPr lang="en-GB" dirty="0"/>
              <a:t>and how</a:t>
            </a:r>
            <a:r>
              <a:rPr lang="en-GB" baseline="0" dirty="0"/>
              <a:t> we intend to address them </a:t>
            </a:r>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7</a:t>
            </a:fld>
            <a:endParaRPr lang="en-GB" dirty="0"/>
          </a:p>
        </p:txBody>
      </p:sp>
    </p:spTree>
    <p:extLst>
      <p:ext uri="{BB962C8B-B14F-4D97-AF65-F5344CB8AC3E}">
        <p14:creationId xmlns:p14="http://schemas.microsoft.com/office/powerpoint/2010/main" val="213477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D61BCE-0417-4FD5-9759-CCD3ACDDDAF1}"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A9DA4B9-FCA0-4A39-A9A9-402B93B0FF37}" type="slidenum">
              <a:rPr lang="en-GB" smtClean="0"/>
              <a:pPr>
                <a:defRPr/>
              </a:pPr>
              <a:t>9</a:t>
            </a:fld>
            <a:endParaRPr lang="en-GB" dirty="0"/>
          </a:p>
        </p:txBody>
      </p:sp>
    </p:spTree>
    <p:extLst>
      <p:ext uri="{BB962C8B-B14F-4D97-AF65-F5344CB8AC3E}">
        <p14:creationId xmlns:p14="http://schemas.microsoft.com/office/powerpoint/2010/main" val="353339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err="1"/>
              <a:t>ESRC’s</a:t>
            </a:r>
            <a:r>
              <a:rPr lang="en-GB" dirty="0"/>
              <a:t> previous investment in Education </a:t>
            </a:r>
            <a:r>
              <a:rPr lang="en-GB"/>
              <a:t>research </a:t>
            </a:r>
          </a:p>
          <a:p>
            <a:r>
              <a:rPr lang="en-GB"/>
              <a:t>•</a:t>
            </a:r>
            <a:r>
              <a:rPr lang="en-GB" dirty="0"/>
              <a:t>Teaching and Learning Research Programme (</a:t>
            </a:r>
            <a:r>
              <a:rPr lang="en-GB" dirty="0" err="1"/>
              <a:t>TLRP</a:t>
            </a:r>
            <a:r>
              <a:rPr lang="en-GB" dirty="0"/>
              <a:t>) – An ESRC funded programme which ran from 1999 – 2009 totalling £30m.  The Teaching and Learning Research Programme aims related to performing and promoting excellent educational research and ensuring that it was used to enhance learning. </a:t>
            </a:r>
          </a:p>
          <a:p>
            <a:endParaRPr lang="en-GB" dirty="0"/>
          </a:p>
          <a:p>
            <a:r>
              <a:rPr lang="en-GB" dirty="0"/>
              <a:t>•Teaching Initiative in Science and Maths Education - The Targeted Initiative on Science and Mathematics Education (</a:t>
            </a:r>
            <a:r>
              <a:rPr lang="en-GB" dirty="0" err="1"/>
              <a:t>TISME</a:t>
            </a:r>
            <a:r>
              <a:rPr lang="en-GB" dirty="0"/>
              <a:t>) is a programme of research funded by the ESRC in partnership with the Gatsby Charitable Foundation, The Institute of Physics and the Association of Science Education.  The programme launched in the summer of 2010 and ends in the next few months.  </a:t>
            </a:r>
            <a:r>
              <a:rPr lang="en-GB" dirty="0" err="1"/>
              <a:t>TISME</a:t>
            </a:r>
            <a:r>
              <a:rPr lang="en-GB" dirty="0"/>
              <a:t> aims to find new ways to encourage children and young people to greater participation, engagement, achievement and understanding of Science and Mathematics.  </a:t>
            </a:r>
          </a:p>
          <a:p>
            <a:r>
              <a:rPr lang="en-GB" dirty="0"/>
              <a:t>-	</a:t>
            </a:r>
          </a:p>
          <a:p>
            <a:r>
              <a:rPr lang="en-GB" dirty="0"/>
              <a:t>•Technology Enhanced Learning - TEL is a UK £12m ESRC/EPSRC funded programme just ended.  Technology Enhanced Learning (TEL) research aims to improve the quality of formal and informal learning, and to make accessible forms of knowledge that were simply inaccessible before.  Technology of itself doesn’t enhance learning! It depends how the technology is designed and implemented; how teachers are supported to use it; how outcomes are measured; what communities are in place to support it.  Projects were interdisciplinary and multi-institutional. They undertook research across a range of contexts and settings ranging from early childhood development through schools, further and higher education as well as professional and workplace learning.</a:t>
            </a:r>
          </a:p>
          <a:p>
            <a:endParaRPr lang="en-GB" dirty="0"/>
          </a:p>
          <a:p>
            <a:pPr marL="0" indent="0">
              <a:buFont typeface="Arial" pitchFamily="34" charset="0"/>
              <a:buNone/>
            </a:pPr>
            <a:r>
              <a:rPr lang="en-GB" dirty="0"/>
              <a:t>•Learning and Life Chances in Knowledge Economies and Societies – An ESRC Research Centre.  Investigates the role of lifelong learning in promoting economic competitiveness and social cohesion, and in mediating the interactions between the two.  Theme 1: Youth, inter-generational mobility and civic values, Theme 2: Learning, work and the economy, Theme 3: Education, inequality, and social cohesion, An additional project is the Skills and Employment Survey 2012 (SES 2012), which is being funded jointly by ESRC and </a:t>
            </a:r>
            <a:r>
              <a:rPr lang="en-GB" dirty="0" err="1"/>
              <a:t>UKCES</a:t>
            </a:r>
            <a:endParaRPr lang="en-GB" dirty="0"/>
          </a:p>
          <a:p>
            <a:endParaRPr lang="en-GB" dirty="0"/>
          </a:p>
        </p:txBody>
      </p:sp>
      <p:sp>
        <p:nvSpPr>
          <p:cNvPr id="4" name="Slide Number Placeholder 3"/>
          <p:cNvSpPr>
            <a:spLocks noGrp="1"/>
          </p:cNvSpPr>
          <p:nvPr>
            <p:ph type="sldNum" sz="quarter" idx="10"/>
          </p:nvPr>
        </p:nvSpPr>
        <p:spPr/>
        <p:txBody>
          <a:bodyPr/>
          <a:lstStyle/>
          <a:p>
            <a:fld id="{5D217F15-142A-4034-BC09-7A3F973AB388}" type="slidenum">
              <a:rPr lang="en-GB" smtClean="0"/>
              <a:pPr/>
              <a:t>10</a:t>
            </a:fld>
            <a:endParaRPr lang="en-GB" dirty="0"/>
          </a:p>
        </p:txBody>
      </p:sp>
    </p:spTree>
    <p:extLst>
      <p:ext uri="{BB962C8B-B14F-4D97-AF65-F5344CB8AC3E}">
        <p14:creationId xmlns:p14="http://schemas.microsoft.com/office/powerpoint/2010/main" val="173567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150221"/>
            <a:ext cx="8229600" cy="1035195"/>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4" name="Text Placeholder 3"/>
          <p:cNvSpPr>
            <a:spLocks noGrp="1"/>
          </p:cNvSpPr>
          <p:nvPr>
            <p:ph type="body" sz="half" idx="2"/>
          </p:nvPr>
        </p:nvSpPr>
        <p:spPr>
          <a:xfrm>
            <a:off x="521208" y="2185416"/>
            <a:ext cx="8229600" cy="431800"/>
          </a:xfrm>
        </p:spPr>
        <p:txBody>
          <a:bodyPr>
            <a:noAutofit/>
          </a:bodyPr>
          <a:lstStyle>
            <a:lvl1pPr marL="0" indent="0">
              <a:buNone/>
              <a:defRPr sz="2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pic>
        <p:nvPicPr>
          <p:cNvPr id="5" name="Picture 4" descr="Strands_mix_update3.jpg"/>
          <p:cNvPicPr>
            <a:picLocks noChangeAspect="1"/>
          </p:cNvPicPr>
          <p:nvPr userDrawn="1"/>
        </p:nvPicPr>
        <p:blipFill>
          <a:blip r:embed="rId2"/>
          <a:stretch>
            <a:fillRect/>
          </a:stretch>
        </p:blipFill>
        <p:spPr>
          <a:xfrm>
            <a:off x="666750" y="2733675"/>
            <a:ext cx="7905750" cy="3807329"/>
          </a:xfrm>
          <a:prstGeom prst="rect">
            <a:avLst/>
          </a:prstGeom>
        </p:spPr>
      </p:pic>
    </p:spTree>
    <p:extLst>
      <p:ext uri="{BB962C8B-B14F-4D97-AF65-F5344CB8AC3E}">
        <p14:creationId xmlns:p14="http://schemas.microsoft.com/office/powerpoint/2010/main" val="73161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6418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5255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pic>
        <p:nvPicPr>
          <p:cNvPr id="6" name="Picture 5" descr="Slide_backgroun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06171"/>
            <a:ext cx="312058" cy="4651829"/>
          </a:xfrm>
          <a:prstGeom prst="rect">
            <a:avLst/>
          </a:prstGeom>
        </p:spPr>
      </p:pic>
    </p:spTree>
    <p:extLst>
      <p:ext uri="{BB962C8B-B14F-4D97-AF65-F5344CB8AC3E}">
        <p14:creationId xmlns:p14="http://schemas.microsoft.com/office/powerpoint/2010/main" val="312862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150221"/>
            <a:ext cx="8229600" cy="1317208"/>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Tree>
    <p:extLst>
      <p:ext uri="{BB962C8B-B14F-4D97-AF65-F5344CB8AC3E}">
        <p14:creationId xmlns:p14="http://schemas.microsoft.com/office/powerpoint/2010/main" val="365684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150221"/>
            <a:ext cx="8229600" cy="1317208"/>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Tree>
    <p:extLst>
      <p:ext uri="{BB962C8B-B14F-4D97-AF65-F5344CB8AC3E}">
        <p14:creationId xmlns:p14="http://schemas.microsoft.com/office/powerpoint/2010/main" val="406144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4" descr="Slide_background.jpg"/>
          <p:cNvPicPr>
            <a:picLocks noChangeAspect="1"/>
          </p:cNvPicPr>
          <p:nvPr userDrawn="1"/>
        </p:nvPicPr>
        <p:blipFill>
          <a:blip r:embed="rId2"/>
          <a:srcRect/>
          <a:stretch>
            <a:fillRect/>
          </a:stretch>
        </p:blipFill>
        <p:spPr bwMode="auto">
          <a:xfrm>
            <a:off x="0" y="2206625"/>
            <a:ext cx="312738" cy="4651375"/>
          </a:xfrm>
          <a:prstGeom prst="rect">
            <a:avLst/>
          </a:prstGeom>
          <a:noFill/>
          <a:ln w="9525">
            <a:noFill/>
            <a:miter lim="800000"/>
            <a:headEnd/>
            <a:tailEnd/>
          </a:ln>
        </p:spPr>
      </p:pic>
      <p:sp>
        <p:nvSpPr>
          <p:cNvPr id="2"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200" y="2206171"/>
            <a:ext cx="8229600" cy="450184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p:cNvSpPr>
            <a:spLocks noGrp="1"/>
          </p:cNvSpPr>
          <p:nvPr>
            <p:ph sz="quarter" idx="10"/>
          </p:nvPr>
        </p:nvSpPr>
        <p:spPr>
          <a:xfrm>
            <a:off x="-887413" y="1703388"/>
            <a:ext cx="914401"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829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4" descr="Slide_background.jpg"/>
          <p:cNvPicPr>
            <a:picLocks noChangeAspect="1"/>
          </p:cNvPicPr>
          <p:nvPr userDrawn="1"/>
        </p:nvPicPr>
        <p:blipFill>
          <a:blip r:embed="rId2"/>
          <a:srcRect/>
          <a:stretch>
            <a:fillRect/>
          </a:stretch>
        </p:blipFill>
        <p:spPr bwMode="auto">
          <a:xfrm>
            <a:off x="0" y="2206625"/>
            <a:ext cx="312738" cy="4651375"/>
          </a:xfrm>
          <a:prstGeom prst="rect">
            <a:avLst/>
          </a:prstGeom>
          <a:noFill/>
          <a:ln w="9525">
            <a:noFill/>
            <a:miter lim="800000"/>
            <a:headEnd/>
            <a:tailEnd/>
          </a:ln>
        </p:spPr>
      </p:pic>
      <p:sp>
        <p:nvSpPr>
          <p:cNvPr id="2"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200" y="2206171"/>
            <a:ext cx="8229600" cy="450184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p:cNvSpPr>
            <a:spLocks noGrp="1"/>
          </p:cNvSpPr>
          <p:nvPr>
            <p:ph sz="quarter" idx="10"/>
          </p:nvPr>
        </p:nvSpPr>
        <p:spPr>
          <a:xfrm>
            <a:off x="-887413" y="1703388"/>
            <a:ext cx="914401"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7305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3126E-E389-4ED8-BC4D-5B3BD2E06227}" type="datetimeFigureOut">
              <a:rPr lang="en-GB" smtClean="0">
                <a:solidFill>
                  <a:prstClr val="black">
                    <a:tint val="75000"/>
                  </a:prstClr>
                </a:solidFill>
              </a:rPr>
              <a:pPr/>
              <a:t>22/03/2018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CAD35D-8287-48C7-9F8B-C2AB80F824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210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200" y="2206171"/>
            <a:ext cx="8229600" cy="450184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Slide_backgroun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06171"/>
            <a:ext cx="312058" cy="4651829"/>
          </a:xfrm>
          <a:prstGeom prst="rect">
            <a:avLst/>
          </a:prstGeom>
        </p:spPr>
      </p:pic>
    </p:spTree>
    <p:extLst>
      <p:ext uri="{BB962C8B-B14F-4D97-AF65-F5344CB8AC3E}">
        <p14:creationId xmlns:p14="http://schemas.microsoft.com/office/powerpoint/2010/main" val="216702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200" y="2206171"/>
            <a:ext cx="3897086" cy="450184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Slide_backgroun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06171"/>
            <a:ext cx="312058" cy="4651829"/>
          </a:xfrm>
          <a:prstGeom prst="rect">
            <a:avLst/>
          </a:prstGeom>
        </p:spPr>
      </p:pic>
      <p:sp>
        <p:nvSpPr>
          <p:cNvPr id="10" name="Picture Placeholder 9"/>
          <p:cNvSpPr>
            <a:spLocks noGrp="1"/>
          </p:cNvSpPr>
          <p:nvPr>
            <p:ph type="pic" sz="quarter" idx="10"/>
          </p:nvPr>
        </p:nvSpPr>
        <p:spPr>
          <a:xfrm>
            <a:off x="4583113" y="2206625"/>
            <a:ext cx="4103687" cy="4502150"/>
          </a:xfrm>
        </p:spPr>
        <p:txBody>
          <a:bodyPr/>
          <a:lstStyle/>
          <a:p>
            <a:endParaRPr lang="en-GB"/>
          </a:p>
        </p:txBody>
      </p:sp>
    </p:spTree>
    <p:extLst>
      <p:ext uri="{BB962C8B-B14F-4D97-AF65-F5344CB8AC3E}">
        <p14:creationId xmlns:p14="http://schemas.microsoft.com/office/powerpoint/2010/main" val="216702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4" descr="Slide_background.jpg"/>
          <p:cNvPicPr>
            <a:picLocks noChangeAspect="1"/>
          </p:cNvPicPr>
          <p:nvPr userDrawn="1"/>
        </p:nvPicPr>
        <p:blipFill>
          <a:blip r:embed="rId2"/>
          <a:srcRect/>
          <a:stretch>
            <a:fillRect/>
          </a:stretch>
        </p:blipFill>
        <p:spPr bwMode="auto">
          <a:xfrm>
            <a:off x="0" y="2206625"/>
            <a:ext cx="312738" cy="4651375"/>
          </a:xfrm>
          <a:prstGeom prst="rect">
            <a:avLst/>
          </a:prstGeom>
          <a:noFill/>
          <a:ln w="9525">
            <a:noFill/>
            <a:miter lim="800000"/>
            <a:headEnd/>
            <a:tailEnd/>
          </a:ln>
        </p:spPr>
      </p:pic>
      <p:sp>
        <p:nvSpPr>
          <p:cNvPr id="2"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200" y="2206171"/>
            <a:ext cx="8229600" cy="450184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p:cNvSpPr>
            <a:spLocks noGrp="1"/>
          </p:cNvSpPr>
          <p:nvPr>
            <p:ph sz="quarter" idx="10"/>
          </p:nvPr>
        </p:nvSpPr>
        <p:spPr>
          <a:xfrm>
            <a:off x="-887413" y="1703388"/>
            <a:ext cx="914401"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468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4" descr="Slide_background.jpg"/>
          <p:cNvPicPr>
            <a:picLocks noChangeAspect="1"/>
          </p:cNvPicPr>
          <p:nvPr userDrawn="1"/>
        </p:nvPicPr>
        <p:blipFill>
          <a:blip r:embed="rId2"/>
          <a:srcRect/>
          <a:stretch>
            <a:fillRect/>
          </a:stretch>
        </p:blipFill>
        <p:spPr bwMode="auto">
          <a:xfrm>
            <a:off x="0" y="2206625"/>
            <a:ext cx="312738" cy="4651375"/>
          </a:xfrm>
          <a:prstGeom prst="rect">
            <a:avLst/>
          </a:prstGeom>
          <a:noFill/>
          <a:ln w="9525">
            <a:noFill/>
            <a:miter lim="800000"/>
            <a:headEnd/>
            <a:tailEnd/>
          </a:ln>
        </p:spPr>
      </p:pic>
      <p:sp>
        <p:nvSpPr>
          <p:cNvPr id="2"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200" y="2206171"/>
            <a:ext cx="8229600" cy="450184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p:cNvSpPr>
            <a:spLocks noGrp="1"/>
          </p:cNvSpPr>
          <p:nvPr>
            <p:ph sz="quarter" idx="10"/>
          </p:nvPr>
        </p:nvSpPr>
        <p:spPr>
          <a:xfrm>
            <a:off x="-887413" y="1703388"/>
            <a:ext cx="914401"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880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150221"/>
            <a:ext cx="8229600" cy="1035195"/>
          </a:xfrm>
          <a:prstGeom prst="rect">
            <a:avLst/>
          </a:prstGeom>
        </p:spPr>
        <p:txBody>
          <a:bodyPr vert="horz" lIns="91440" tIns="45720" rIns="91440" bIns="45720" rtlCol="0" anchor="ctr">
            <a:normAutofit/>
          </a:bodyPr>
          <a:lstStyle>
            <a:lvl1pPr>
              <a:defRPr sz="4000"/>
            </a:lvl1pPr>
          </a:lstStyle>
          <a:p>
            <a:r>
              <a:rPr lang="en-GB" dirty="0"/>
              <a:t>Click to edit Master title style</a:t>
            </a:r>
            <a:endParaRPr lang="en-US" dirty="0"/>
          </a:p>
        </p:txBody>
      </p:sp>
      <p:sp>
        <p:nvSpPr>
          <p:cNvPr id="4" name="Text Placeholder 3"/>
          <p:cNvSpPr>
            <a:spLocks noGrp="1"/>
          </p:cNvSpPr>
          <p:nvPr>
            <p:ph type="body" sz="half" idx="2"/>
          </p:nvPr>
        </p:nvSpPr>
        <p:spPr>
          <a:xfrm>
            <a:off x="521208" y="2185416"/>
            <a:ext cx="8229600" cy="431800"/>
          </a:xfrm>
        </p:spPr>
        <p:txBody>
          <a:bodyPr>
            <a:noAutofit/>
          </a:bodyPr>
          <a:lstStyle>
            <a:lvl1pPr marL="0" indent="0">
              <a:buNone/>
              <a:defRPr sz="2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pic>
        <p:nvPicPr>
          <p:cNvPr id="5" name="Picture 4" descr="Strands_mix_update3.jpg"/>
          <p:cNvPicPr>
            <a:picLocks noChangeAspect="1"/>
          </p:cNvPicPr>
          <p:nvPr userDrawn="1"/>
        </p:nvPicPr>
        <p:blipFill>
          <a:blip r:embed="rId2"/>
          <a:stretch>
            <a:fillRect/>
          </a:stretch>
        </p:blipFill>
        <p:spPr>
          <a:xfrm>
            <a:off x="666750" y="2733675"/>
            <a:ext cx="7905750" cy="3807329"/>
          </a:xfrm>
          <a:prstGeom prst="rect">
            <a:avLst/>
          </a:prstGeom>
        </p:spPr>
      </p:pic>
    </p:spTree>
    <p:extLst>
      <p:ext uri="{BB962C8B-B14F-4D97-AF65-F5344CB8AC3E}">
        <p14:creationId xmlns:p14="http://schemas.microsoft.com/office/powerpoint/2010/main" val="297490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457200" y="2206171"/>
            <a:ext cx="8229600" cy="450184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Slide_backgroun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06171"/>
            <a:ext cx="312058" cy="4651829"/>
          </a:xfrm>
          <a:prstGeom prst="rect">
            <a:avLst/>
          </a:prstGeom>
        </p:spPr>
      </p:pic>
    </p:spTree>
    <p:extLst>
      <p:ext uri="{BB962C8B-B14F-4D97-AF65-F5344CB8AC3E}">
        <p14:creationId xmlns:p14="http://schemas.microsoft.com/office/powerpoint/2010/main" val="342304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199" y="2206170"/>
            <a:ext cx="3927991" cy="436151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p:cNvSpPr>
            <a:spLocks noGrp="1"/>
          </p:cNvSpPr>
          <p:nvPr>
            <p:ph idx="13"/>
          </p:nvPr>
        </p:nvSpPr>
        <p:spPr>
          <a:xfrm>
            <a:off x="4672859" y="2221992"/>
            <a:ext cx="4013941" cy="44349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Slide_backgroun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06171"/>
            <a:ext cx="312058" cy="4651829"/>
          </a:xfrm>
          <a:prstGeom prst="rect">
            <a:avLst/>
          </a:prstGeom>
        </p:spPr>
      </p:pic>
      <p:sp>
        <p:nvSpPr>
          <p:cNvPr id="7"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5506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59313" y="2206171"/>
            <a:ext cx="4189412" cy="4361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Picture 6" descr="Slide_backgroun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06171"/>
            <a:ext cx="312058" cy="4651829"/>
          </a:xfrm>
          <a:prstGeom prst="rect">
            <a:avLst/>
          </a:prstGeom>
        </p:spPr>
      </p:pic>
      <p:sp>
        <p:nvSpPr>
          <p:cNvPr id="6" name="Title 1"/>
          <p:cNvSpPr>
            <a:spLocks noGrp="1"/>
          </p:cNvSpPr>
          <p:nvPr>
            <p:ph type="title"/>
          </p:nvPr>
        </p:nvSpPr>
        <p:spPr>
          <a:xfrm>
            <a:off x="457200" y="954279"/>
            <a:ext cx="8229600" cy="1122680"/>
          </a:xfrm>
        </p:spPr>
        <p:txBody>
          <a:bodyPr/>
          <a:lstStyle/>
          <a:p>
            <a:r>
              <a:rPr lang="en-GB" dirty="0"/>
              <a:t>Click to edit Master title style</a:t>
            </a:r>
            <a:endParaRPr lang="en-US" dirty="0"/>
          </a:p>
        </p:txBody>
      </p:sp>
      <p:sp>
        <p:nvSpPr>
          <p:cNvPr id="8" name="Content Placeholder 2"/>
          <p:cNvSpPr>
            <a:spLocks noGrp="1"/>
          </p:cNvSpPr>
          <p:nvPr>
            <p:ph idx="10"/>
          </p:nvPr>
        </p:nvSpPr>
        <p:spPr>
          <a:xfrm>
            <a:off x="457199" y="2206170"/>
            <a:ext cx="3927991" cy="436151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13674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tif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lide_background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39944" cy="6858000"/>
          </a:xfrm>
          <a:prstGeom prst="rect">
            <a:avLst/>
          </a:prstGeom>
        </p:spPr>
      </p:pic>
      <p:sp>
        <p:nvSpPr>
          <p:cNvPr id="2" name="Title Placeholder 1"/>
          <p:cNvSpPr>
            <a:spLocks noGrp="1"/>
          </p:cNvSpPr>
          <p:nvPr>
            <p:ph type="title"/>
          </p:nvPr>
        </p:nvSpPr>
        <p:spPr>
          <a:xfrm>
            <a:off x="457200" y="954279"/>
            <a:ext cx="8229600" cy="103146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2076959"/>
            <a:ext cx="8229600" cy="463105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45241793"/>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76" r:id="rId4"/>
    <p:sldLayoutId id="2147483689" r:id="rId5"/>
  </p:sldLayoutIdLst>
  <p:txStyles>
    <p:titleStyle>
      <a:lvl1pPr algn="l" defTabSz="457200" rtl="0" eaLnBrk="1" latinLnBrk="0" hangingPunct="1">
        <a:lnSpc>
          <a:spcPct val="100000"/>
        </a:lnSpc>
        <a:spcBef>
          <a:spcPct val="0"/>
        </a:spcBef>
        <a:buNone/>
        <a:defRPr sz="4000" kern="1200">
          <a:solidFill>
            <a:srgbClr val="000090"/>
          </a:solidFill>
          <a:latin typeface="Gill Sans MT" pitchFamily="34" charset="0"/>
          <a:ea typeface="+mj-ea"/>
          <a:cs typeface="+mj-cs"/>
        </a:defRPr>
      </a:lvl1pPr>
    </p:titleStyle>
    <p:bodyStyle>
      <a:lvl1pPr marL="288000" indent="-288000" algn="l" defTabSz="457200" rtl="0" eaLnBrk="1" latinLnBrk="0" hangingPunct="1">
        <a:spcBef>
          <a:spcPct val="20000"/>
        </a:spcBef>
        <a:buClr>
          <a:srgbClr val="C20000"/>
        </a:buClr>
        <a:buSzPct val="105000"/>
        <a:buFont typeface="Lucida Grande"/>
        <a:buChar char="▶"/>
        <a:defRPr sz="2800" kern="1200">
          <a:solidFill>
            <a:schemeClr val="tx1"/>
          </a:solidFill>
          <a:latin typeface="Gill Sans MT" pitchFamily="34" charset="0"/>
          <a:ea typeface="+mn-ea"/>
          <a:cs typeface="+mn-cs"/>
        </a:defRPr>
      </a:lvl1pPr>
      <a:lvl2pPr marL="597600" indent="-252000" algn="l" defTabSz="457200" rtl="0" eaLnBrk="1" latinLnBrk="0" hangingPunct="1">
        <a:spcBef>
          <a:spcPct val="20000"/>
        </a:spcBef>
        <a:buClr>
          <a:srgbClr val="C20000"/>
        </a:buClr>
        <a:buFont typeface="Arial"/>
        <a:buChar char="–"/>
        <a:defRPr sz="2400" kern="1200">
          <a:solidFill>
            <a:schemeClr val="tx1"/>
          </a:solidFill>
          <a:latin typeface="Gill Sans MT" pitchFamily="34" charset="0"/>
          <a:ea typeface="+mn-ea"/>
          <a:cs typeface="+mn-cs"/>
        </a:defRPr>
      </a:lvl2pPr>
      <a:lvl3pPr marL="748800" indent="-158400" algn="l" defTabSz="457200" rtl="0" eaLnBrk="1" latinLnBrk="0" hangingPunct="1">
        <a:spcBef>
          <a:spcPct val="20000"/>
        </a:spcBef>
        <a:buClr>
          <a:srgbClr val="C20000"/>
        </a:buClr>
        <a:buFont typeface="Lucida Grande"/>
        <a:buChar char="▪"/>
        <a:defRPr sz="1800" kern="1200">
          <a:solidFill>
            <a:schemeClr val="tx1"/>
          </a:solidFill>
          <a:latin typeface="Gill Sans MT" pitchFamily="34" charset="0"/>
          <a:ea typeface="+mn-ea"/>
          <a:cs typeface="+mn-cs"/>
        </a:defRPr>
      </a:lvl3pPr>
      <a:lvl4pPr marL="1026000" indent="-194400" algn="l" defTabSz="457200" rtl="0" eaLnBrk="1" latinLnBrk="0" hangingPunct="1">
        <a:spcBef>
          <a:spcPct val="20000"/>
        </a:spcBef>
        <a:buFont typeface="Arial"/>
        <a:buChar char="–"/>
        <a:defRPr sz="1600" kern="1200">
          <a:solidFill>
            <a:schemeClr val="tx1"/>
          </a:solidFill>
          <a:latin typeface="Gill Sans MT" pitchFamily="34" charset="0"/>
          <a:ea typeface="+mn-ea"/>
          <a:cs typeface="+mn-cs"/>
        </a:defRPr>
      </a:lvl4pPr>
      <a:lvl5pPr marL="1231200" indent="-158400" algn="l" defTabSz="457200" rtl="0" eaLnBrk="1" latinLnBrk="0" hangingPunct="1">
        <a:spcBef>
          <a:spcPct val="20000"/>
        </a:spcBef>
        <a:buFont typeface="Arial"/>
        <a:buChar char="»"/>
        <a:defRPr sz="1400" kern="1200">
          <a:solidFill>
            <a:schemeClr val="tx1"/>
          </a:solidFill>
          <a:latin typeface="Gill Sans MT"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lide_background2.tif"/>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0"/>
            <a:ext cx="9137920" cy="6858000"/>
          </a:xfrm>
          <a:prstGeom prst="rect">
            <a:avLst/>
          </a:prstGeom>
        </p:spPr>
      </p:pic>
      <p:sp>
        <p:nvSpPr>
          <p:cNvPr id="2" name="Title Placeholder 1"/>
          <p:cNvSpPr>
            <a:spLocks noGrp="1"/>
          </p:cNvSpPr>
          <p:nvPr>
            <p:ph type="title"/>
          </p:nvPr>
        </p:nvSpPr>
        <p:spPr>
          <a:xfrm>
            <a:off x="457200" y="954279"/>
            <a:ext cx="8229600" cy="103146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2076959"/>
            <a:ext cx="8229600" cy="463105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17451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6" r:id="rId8"/>
    <p:sldLayoutId id="2147483687" r:id="rId9"/>
    <p:sldLayoutId id="2147483688" r:id="rId10"/>
  </p:sldLayoutIdLst>
  <p:txStyles>
    <p:titleStyle>
      <a:lvl1pPr algn="l" defTabSz="457200" rtl="0" eaLnBrk="1" latinLnBrk="0" hangingPunct="1">
        <a:lnSpc>
          <a:spcPct val="100000"/>
        </a:lnSpc>
        <a:spcBef>
          <a:spcPct val="0"/>
        </a:spcBef>
        <a:buNone/>
        <a:defRPr sz="4000" kern="1200">
          <a:solidFill>
            <a:srgbClr val="000090"/>
          </a:solidFill>
          <a:latin typeface="Gill Sans MT" pitchFamily="34" charset="0"/>
          <a:ea typeface="+mj-ea"/>
          <a:cs typeface="+mj-cs"/>
        </a:defRPr>
      </a:lvl1pPr>
    </p:titleStyle>
    <p:bodyStyle>
      <a:lvl1pPr marL="288000" indent="-288000" algn="l" defTabSz="457200" rtl="0" eaLnBrk="1" latinLnBrk="0" hangingPunct="1">
        <a:spcBef>
          <a:spcPct val="20000"/>
        </a:spcBef>
        <a:buClr>
          <a:srgbClr val="C20000"/>
        </a:buClr>
        <a:buSzPct val="105000"/>
        <a:buFont typeface="Lucida Grande"/>
        <a:buChar char="▶"/>
        <a:defRPr sz="2800" kern="1200">
          <a:solidFill>
            <a:schemeClr val="tx1"/>
          </a:solidFill>
          <a:latin typeface="Gill Sans MT" pitchFamily="34" charset="0"/>
          <a:ea typeface="+mn-ea"/>
          <a:cs typeface="+mn-cs"/>
        </a:defRPr>
      </a:lvl1pPr>
      <a:lvl2pPr marL="597600" indent="-252000" algn="l" defTabSz="457200" rtl="0" eaLnBrk="1" latinLnBrk="0" hangingPunct="1">
        <a:spcBef>
          <a:spcPct val="20000"/>
        </a:spcBef>
        <a:buClr>
          <a:srgbClr val="C20000"/>
        </a:buClr>
        <a:buFont typeface="Arial"/>
        <a:buChar char="–"/>
        <a:defRPr sz="2400" kern="1200">
          <a:solidFill>
            <a:schemeClr val="tx1"/>
          </a:solidFill>
          <a:latin typeface="Gill Sans MT" pitchFamily="34" charset="0"/>
          <a:ea typeface="+mn-ea"/>
          <a:cs typeface="+mn-cs"/>
        </a:defRPr>
      </a:lvl2pPr>
      <a:lvl3pPr marL="748800" indent="-158400" algn="l" defTabSz="457200" rtl="0" eaLnBrk="1" latinLnBrk="0" hangingPunct="1">
        <a:spcBef>
          <a:spcPct val="20000"/>
        </a:spcBef>
        <a:buClr>
          <a:srgbClr val="C20000"/>
        </a:buClr>
        <a:buFont typeface="Lucida Grande"/>
        <a:buChar char="▪"/>
        <a:defRPr sz="1800" kern="1200">
          <a:solidFill>
            <a:schemeClr val="tx1"/>
          </a:solidFill>
          <a:latin typeface="Gill Sans MT" pitchFamily="34" charset="0"/>
          <a:ea typeface="+mn-ea"/>
          <a:cs typeface="+mn-cs"/>
        </a:defRPr>
      </a:lvl3pPr>
      <a:lvl4pPr marL="1026000" indent="-194400" algn="l" defTabSz="457200" rtl="0" eaLnBrk="1" latinLnBrk="0" hangingPunct="1">
        <a:spcBef>
          <a:spcPct val="20000"/>
        </a:spcBef>
        <a:buFont typeface="Arial"/>
        <a:buChar char="–"/>
        <a:defRPr sz="1600" kern="1200">
          <a:solidFill>
            <a:schemeClr val="tx1"/>
          </a:solidFill>
          <a:latin typeface="Gill Sans MT" pitchFamily="34" charset="0"/>
          <a:ea typeface="+mn-ea"/>
          <a:cs typeface="+mn-cs"/>
        </a:defRPr>
      </a:lvl4pPr>
      <a:lvl5pPr marL="1231200" indent="-158400" algn="l" defTabSz="457200" rtl="0" eaLnBrk="1" latinLnBrk="0" hangingPunct="1">
        <a:spcBef>
          <a:spcPct val="20000"/>
        </a:spcBef>
        <a:buFont typeface="Arial"/>
        <a:buChar char="»"/>
        <a:defRPr sz="1400" kern="1200">
          <a:solidFill>
            <a:schemeClr val="tx1"/>
          </a:solidFill>
          <a:latin typeface="Gill Sans MT"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22"/>
            <a:ext cx="8229600" cy="722122"/>
          </a:xfrm>
        </p:spPr>
        <p:txBody>
          <a:bodyPr>
            <a:noAutofit/>
          </a:bodyPr>
          <a:lstStyle/>
          <a:p>
            <a:r>
              <a:rPr lang="en-GB" sz="3200" dirty="0"/>
              <a:t>Education Funding – ESRC Perspective </a:t>
            </a:r>
          </a:p>
        </p:txBody>
      </p:sp>
      <p:sp>
        <p:nvSpPr>
          <p:cNvPr id="3" name="Text Placeholder 2"/>
          <p:cNvSpPr>
            <a:spLocks noGrp="1"/>
          </p:cNvSpPr>
          <p:nvPr>
            <p:ph type="body" sz="half" idx="2"/>
          </p:nvPr>
        </p:nvSpPr>
        <p:spPr>
          <a:xfrm>
            <a:off x="521208" y="1872343"/>
            <a:ext cx="8229600" cy="744873"/>
          </a:xfrm>
        </p:spPr>
        <p:txBody>
          <a:bodyPr/>
          <a:lstStyle/>
          <a:p>
            <a:r>
              <a:rPr lang="en-GB" dirty="0"/>
              <a:t>Professor Paul Boyle, Chief Executive ESRC, RCUK International Champion</a:t>
            </a:r>
          </a:p>
        </p:txBody>
      </p:sp>
    </p:spTree>
    <p:extLst>
      <p:ext uri="{BB962C8B-B14F-4D97-AF65-F5344CB8AC3E}">
        <p14:creationId xmlns:p14="http://schemas.microsoft.com/office/powerpoint/2010/main" val="78707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Examples of ESRC Funded Educational Research </a:t>
            </a:r>
          </a:p>
        </p:txBody>
      </p:sp>
      <p:sp>
        <p:nvSpPr>
          <p:cNvPr id="3" name="Content Placeholder 2"/>
          <p:cNvSpPr>
            <a:spLocks noGrp="1"/>
          </p:cNvSpPr>
          <p:nvPr>
            <p:ph idx="1"/>
          </p:nvPr>
        </p:nvSpPr>
        <p:spPr/>
        <p:txBody>
          <a:bodyPr>
            <a:normAutofit fontScale="85000" lnSpcReduction="20000"/>
          </a:bodyPr>
          <a:lstStyle/>
          <a:p>
            <a:r>
              <a:rPr lang="en-GB" dirty="0"/>
              <a:t>Teaching and Learning Programme (</a:t>
            </a:r>
            <a:r>
              <a:rPr lang="en-GB" dirty="0" err="1"/>
              <a:t>TLRP</a:t>
            </a:r>
            <a:r>
              <a:rPr lang="en-GB" dirty="0"/>
              <a:t>) – ran from 1999-2009 totalling £30m</a:t>
            </a:r>
          </a:p>
          <a:p>
            <a:r>
              <a:rPr lang="en-GB" dirty="0"/>
              <a:t>Science and Mathematics Education (TISME) – research funded in partnership with the Gatsby Charitable Foundation, The Institute of Physics and the Association of Science Education</a:t>
            </a:r>
          </a:p>
          <a:p>
            <a:r>
              <a:rPr lang="en-GB" dirty="0"/>
              <a:t>Technology </a:t>
            </a:r>
            <a:r>
              <a:rPr lang="en-GB" dirty="0" err="1"/>
              <a:t>Enchanced</a:t>
            </a:r>
            <a:r>
              <a:rPr lang="en-GB" dirty="0"/>
              <a:t> Learning (TEL) is a ESRC/EPSRC funded programme which has just concluded – research ranging from early childhood development through schools further and higher education as well as professional and workplace learning</a:t>
            </a:r>
          </a:p>
          <a:p>
            <a:r>
              <a:rPr lang="en-GB" dirty="0"/>
              <a:t>Learning and Life Chances in Knowledge Economies and Societies (ESRC Centre) investigates the role of lifelong learning in promoting economic competitiveness and social cohesion</a:t>
            </a:r>
          </a:p>
          <a:p>
            <a:endParaRPr lang="en-GB" dirty="0"/>
          </a:p>
        </p:txBody>
      </p:sp>
    </p:spTree>
    <p:extLst>
      <p:ext uri="{BB962C8B-B14F-4D97-AF65-F5344CB8AC3E}">
        <p14:creationId xmlns:p14="http://schemas.microsoft.com/office/powerpoint/2010/main" val="7889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ESRC Priorities related to Education</a:t>
            </a:r>
          </a:p>
        </p:txBody>
      </p:sp>
      <p:sp>
        <p:nvSpPr>
          <p:cNvPr id="3" name="Content Placeholder 2"/>
          <p:cNvSpPr>
            <a:spLocks noGrp="1"/>
          </p:cNvSpPr>
          <p:nvPr>
            <p:ph idx="1"/>
          </p:nvPr>
        </p:nvSpPr>
        <p:spPr>
          <a:xfrm>
            <a:off x="457200" y="2206171"/>
            <a:ext cx="8229600" cy="4084901"/>
          </a:xfrm>
        </p:spPr>
        <p:txBody>
          <a:bodyPr>
            <a:normAutofit fontScale="92500" lnSpcReduction="10000"/>
          </a:bodyPr>
          <a:lstStyle/>
          <a:p>
            <a:r>
              <a:rPr lang="en-GB" dirty="0"/>
              <a:t>Higher Education</a:t>
            </a:r>
          </a:p>
          <a:p>
            <a:pPr lvl="1"/>
            <a:r>
              <a:rPr lang="en-GB" dirty="0"/>
              <a:t>Research into a dynamic and broad area – in the UK and with international comparison</a:t>
            </a:r>
          </a:p>
          <a:p>
            <a:pPr lvl="1"/>
            <a:r>
              <a:rPr lang="en-GB" dirty="0"/>
              <a:t>HE is an increasingly competitive and collaborative international landscape with great potential for new research topics</a:t>
            </a:r>
          </a:p>
          <a:p>
            <a:endParaRPr lang="en-GB" dirty="0"/>
          </a:p>
          <a:p>
            <a:r>
              <a:rPr lang="en-GB" dirty="0"/>
              <a:t>Education and Development</a:t>
            </a:r>
          </a:p>
          <a:p>
            <a:pPr lvl="1"/>
            <a:r>
              <a:rPr lang="en-GB" dirty="0"/>
              <a:t>Partnership with DFID to explore challenges and research questions moving beyond access to education focus of Millennium Development Goals (MDG2) to focus on raising learning outcomes</a:t>
            </a:r>
          </a:p>
        </p:txBody>
      </p:sp>
    </p:spTree>
    <p:extLst>
      <p:ext uri="{BB962C8B-B14F-4D97-AF65-F5344CB8AC3E}">
        <p14:creationId xmlns:p14="http://schemas.microsoft.com/office/powerpoint/2010/main" val="253808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Higher Education landscape – dynamic and worthy of New Research?</a:t>
            </a:r>
          </a:p>
        </p:txBody>
      </p:sp>
      <p:sp>
        <p:nvSpPr>
          <p:cNvPr id="3" name="Content Placeholder 2"/>
          <p:cNvSpPr>
            <a:spLocks noGrp="1"/>
          </p:cNvSpPr>
          <p:nvPr>
            <p:ph idx="1"/>
          </p:nvPr>
        </p:nvSpPr>
        <p:spPr/>
        <p:txBody>
          <a:bodyPr/>
          <a:lstStyle/>
          <a:p>
            <a:r>
              <a:rPr lang="en-GB" dirty="0"/>
              <a:t>Introduction of fees</a:t>
            </a:r>
          </a:p>
          <a:p>
            <a:r>
              <a:rPr lang="en-GB" dirty="0"/>
              <a:t>Increasing numbers of overseas students</a:t>
            </a:r>
          </a:p>
          <a:p>
            <a:r>
              <a:rPr lang="en-GB" dirty="0"/>
              <a:t>Debates around widening participation</a:t>
            </a:r>
          </a:p>
          <a:p>
            <a:r>
              <a:rPr lang="en-GB" dirty="0"/>
              <a:t>New technologies including MOOCs</a:t>
            </a:r>
          </a:p>
          <a:p>
            <a:r>
              <a:rPr lang="en-GB" dirty="0"/>
              <a:t>Potential for changing funding models</a:t>
            </a:r>
          </a:p>
          <a:p>
            <a:r>
              <a:rPr lang="en-GB" dirty="0"/>
              <a:t>Challenges for graduates in the labour market</a:t>
            </a:r>
          </a:p>
          <a:p>
            <a:r>
              <a:rPr lang="en-GB" dirty="0"/>
              <a:t>Different country-specific models of delivery</a:t>
            </a:r>
          </a:p>
          <a:p>
            <a:endParaRPr lang="en-GB" dirty="0"/>
          </a:p>
        </p:txBody>
      </p:sp>
    </p:spTree>
    <p:extLst>
      <p:ext uri="{BB962C8B-B14F-4D97-AF65-F5344CB8AC3E}">
        <p14:creationId xmlns:p14="http://schemas.microsoft.com/office/powerpoint/2010/main" val="287322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54088"/>
            <a:ext cx="8229600" cy="1122362"/>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4000" kern="1200">
                <a:solidFill>
                  <a:srgbClr val="000090"/>
                </a:solidFill>
                <a:latin typeface="Gill Sans MT" pitchFamily="34" charset="0"/>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90"/>
                </a:solidFill>
                <a:effectLst/>
                <a:uLnTx/>
                <a:uFillTx/>
                <a:latin typeface="Gill Sans MT" pitchFamily="34" charset="0"/>
                <a:ea typeface="+mj-ea"/>
                <a:cs typeface="+mj-cs"/>
              </a:rPr>
              <a:t>Higher</a:t>
            </a:r>
            <a:r>
              <a:rPr kumimoji="0" lang="en-US" sz="3600" b="0" i="0" u="none" strike="noStrike" kern="1200" cap="none" spc="0" normalizeH="0" noProof="0" dirty="0">
                <a:ln>
                  <a:noFill/>
                </a:ln>
                <a:solidFill>
                  <a:srgbClr val="000090"/>
                </a:solidFill>
                <a:effectLst/>
                <a:uLnTx/>
                <a:uFillTx/>
                <a:latin typeface="Gill Sans MT" pitchFamily="34" charset="0"/>
                <a:ea typeface="+mj-ea"/>
                <a:cs typeface="+mj-cs"/>
              </a:rPr>
              <a:t> Education as an Emerging</a:t>
            </a:r>
            <a:r>
              <a:rPr lang="en-US" sz="3600" dirty="0"/>
              <a:t> Priority</a:t>
            </a:r>
            <a:endParaRPr kumimoji="0" lang="en-GB" sz="3600" b="0" i="0" u="none" strike="noStrike" kern="1200" cap="none" spc="0" normalizeH="0" baseline="0" noProof="0" dirty="0">
              <a:ln>
                <a:noFill/>
              </a:ln>
              <a:solidFill>
                <a:srgbClr val="000090"/>
              </a:solidFill>
              <a:effectLst/>
              <a:uLnTx/>
              <a:uFillTx/>
              <a:latin typeface="Gill Sans MT" pitchFamily="34" charset="0"/>
              <a:ea typeface="+mj-ea"/>
              <a:cs typeface="+mj-cs"/>
            </a:endParaRPr>
          </a:p>
        </p:txBody>
      </p:sp>
      <p:sp>
        <p:nvSpPr>
          <p:cNvPr id="5" name="Content Placeholder 2"/>
          <p:cNvSpPr>
            <a:spLocks noGrp="1"/>
          </p:cNvSpPr>
          <p:nvPr>
            <p:ph idx="1"/>
          </p:nvPr>
        </p:nvSpPr>
        <p:spPr>
          <a:xfrm>
            <a:off x="457200" y="2206171"/>
            <a:ext cx="8229600" cy="4501845"/>
          </a:xfrm>
        </p:spPr>
        <p:txBody>
          <a:bodyPr>
            <a:noAutofit/>
          </a:bodyPr>
          <a:lstStyle/>
          <a:p>
            <a:pPr>
              <a:buFont typeface="Wingdings" pitchFamily="2" charset="2"/>
              <a:buChar char="§"/>
            </a:pPr>
            <a:r>
              <a:rPr lang="en-GB" dirty="0"/>
              <a:t>In development – overarching theme The Future of HE; how higher education is organised and funded, and what it is for – its purpose and nature</a:t>
            </a:r>
          </a:p>
          <a:p>
            <a:pPr>
              <a:buFont typeface="Wingdings" pitchFamily="2" charset="2"/>
              <a:buChar char="§"/>
            </a:pPr>
            <a:r>
              <a:rPr lang="en-GB" dirty="0"/>
              <a:t>Including a series of interlinked and overlapping potential research priorities – some clear relevance to international development</a:t>
            </a:r>
          </a:p>
          <a:p>
            <a:pPr>
              <a:buFont typeface="Wingdings" pitchFamily="2" charset="2"/>
              <a:buChar char="§"/>
            </a:pPr>
            <a:r>
              <a:rPr lang="en-GB" dirty="0"/>
              <a:t>Planned activities under HE to be discussed at forthcoming ESRC Research Committee</a:t>
            </a:r>
          </a:p>
        </p:txBody>
      </p:sp>
    </p:spTree>
    <p:extLst>
      <p:ext uri="{BB962C8B-B14F-4D97-AF65-F5344CB8AC3E}">
        <p14:creationId xmlns:p14="http://schemas.microsoft.com/office/powerpoint/2010/main" val="321169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Developing Research Programme</a:t>
            </a:r>
          </a:p>
        </p:txBody>
      </p:sp>
      <p:sp>
        <p:nvSpPr>
          <p:cNvPr id="3" name="Content Placeholder 2"/>
          <p:cNvSpPr>
            <a:spLocks noGrp="1"/>
          </p:cNvSpPr>
          <p:nvPr>
            <p:ph idx="1"/>
          </p:nvPr>
        </p:nvSpPr>
        <p:spPr/>
        <p:txBody>
          <a:bodyPr>
            <a:normAutofit/>
          </a:bodyPr>
          <a:lstStyle/>
          <a:p>
            <a:pPr marL="0" indent="0">
              <a:buNone/>
            </a:pPr>
            <a:r>
              <a:rPr lang="en-GB" dirty="0"/>
              <a:t>Five potential themes  which are under discussion and therefore may be subject to change –</a:t>
            </a:r>
          </a:p>
          <a:p>
            <a:pPr marL="0" indent="0">
              <a:buNone/>
            </a:pPr>
            <a:endParaRPr lang="en-GB" dirty="0"/>
          </a:p>
          <a:p>
            <a:r>
              <a:rPr lang="en-GB" dirty="0"/>
              <a:t>Organisation of HEIs and the HE system</a:t>
            </a:r>
          </a:p>
          <a:p>
            <a:pPr lvl="0"/>
            <a:r>
              <a:rPr lang="en-GB" dirty="0"/>
              <a:t>Equity in higher education participation</a:t>
            </a:r>
          </a:p>
          <a:p>
            <a:pPr lvl="0"/>
            <a:r>
              <a:rPr lang="en-GB" dirty="0"/>
              <a:t>Curriculum, pedagogy and modes of provision</a:t>
            </a:r>
          </a:p>
          <a:p>
            <a:pPr lvl="0"/>
            <a:r>
              <a:rPr lang="en-GB" dirty="0"/>
              <a:t>Higher education for the public good</a:t>
            </a:r>
          </a:p>
          <a:p>
            <a:pPr lvl="0"/>
            <a:r>
              <a:rPr lang="en-GB" dirty="0"/>
              <a:t>The academic labour market</a:t>
            </a:r>
          </a:p>
          <a:p>
            <a:endParaRPr lang="en-GB" dirty="0"/>
          </a:p>
        </p:txBody>
      </p:sp>
    </p:spTree>
    <p:extLst>
      <p:ext uri="{BB962C8B-B14F-4D97-AF65-F5344CB8AC3E}">
        <p14:creationId xmlns:p14="http://schemas.microsoft.com/office/powerpoint/2010/main" val="333571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ESRC-DFID Strategic Research Partnership</a:t>
            </a:r>
          </a:p>
        </p:txBody>
      </p:sp>
      <p:sp>
        <p:nvSpPr>
          <p:cNvPr id="3" name="Content Placeholder 2"/>
          <p:cNvSpPr>
            <a:spLocks noGrp="1"/>
          </p:cNvSpPr>
          <p:nvPr>
            <p:ph idx="1"/>
          </p:nvPr>
        </p:nvSpPr>
        <p:spPr/>
        <p:txBody>
          <a:bodyPr>
            <a:normAutofit lnSpcReduction="10000"/>
          </a:bodyPr>
          <a:lstStyle/>
          <a:p>
            <a:r>
              <a:rPr lang="en-GB" dirty="0"/>
              <a:t>To ESRC, International Development represents a complex set of global societal challenges that must be addressed through a broad range of cross-disciplinary social science research</a:t>
            </a:r>
          </a:p>
          <a:p>
            <a:r>
              <a:rPr lang="en-GB" dirty="0"/>
              <a:t>DFID and ESRC co-fund initiatives when we identify strong potential for both development impact and cutting-edge science</a:t>
            </a:r>
          </a:p>
          <a:p>
            <a:r>
              <a:rPr lang="en-GB" dirty="0"/>
              <a:t>Collaborative research funding managed by a dedicated International Development Research team within ESRC</a:t>
            </a:r>
          </a:p>
        </p:txBody>
      </p:sp>
    </p:spTree>
    <p:extLst>
      <p:ext uri="{BB962C8B-B14F-4D97-AF65-F5344CB8AC3E}">
        <p14:creationId xmlns:p14="http://schemas.microsoft.com/office/powerpoint/2010/main" val="86032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ESRC/DFID Education and Development:</a:t>
            </a:r>
            <a:br>
              <a:rPr lang="en-GB" dirty="0"/>
            </a:br>
            <a:r>
              <a:rPr lang="en-GB" sz="2700" dirty="0"/>
              <a:t>Raising Learning Outcomes in Education Systems</a:t>
            </a:r>
          </a:p>
        </p:txBody>
      </p:sp>
      <p:sp>
        <p:nvSpPr>
          <p:cNvPr id="3" name="Content Placeholder 2"/>
          <p:cNvSpPr>
            <a:spLocks noGrp="1"/>
          </p:cNvSpPr>
          <p:nvPr>
            <p:ph idx="1"/>
          </p:nvPr>
        </p:nvSpPr>
        <p:spPr>
          <a:xfrm>
            <a:off x="457200" y="2076959"/>
            <a:ext cx="8229600" cy="4631057"/>
          </a:xfrm>
        </p:spPr>
        <p:txBody>
          <a:bodyPr>
            <a:noAutofit/>
          </a:bodyPr>
          <a:lstStyle/>
          <a:p>
            <a:r>
              <a:rPr lang="en-GB" dirty="0"/>
              <a:t>Will fund a portfolio of research on critical policy areas currently constraining developing country education systems from translating resources into better learning </a:t>
            </a:r>
            <a:r>
              <a:rPr lang="en-GB" b="1" dirty="0"/>
              <a:t>outcomes</a:t>
            </a:r>
            <a:r>
              <a:rPr lang="en-GB" dirty="0"/>
              <a:t> for all</a:t>
            </a:r>
          </a:p>
          <a:p>
            <a:r>
              <a:rPr lang="en-GB" dirty="0"/>
              <a:t>Key aim is to provide policymakers and practitioners with </a:t>
            </a:r>
            <a:r>
              <a:rPr lang="en-GB" b="1" dirty="0"/>
              <a:t>concrete ideas </a:t>
            </a:r>
            <a:r>
              <a:rPr lang="en-GB" dirty="0"/>
              <a:t>on how to improve learning and understanding of how these will translate to their specific context and institutions</a:t>
            </a:r>
          </a:p>
        </p:txBody>
      </p:sp>
    </p:spTree>
    <p:extLst>
      <p:ext uri="{BB962C8B-B14F-4D97-AF65-F5344CB8AC3E}">
        <p14:creationId xmlns:p14="http://schemas.microsoft.com/office/powerpoint/2010/main" val="96550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ESRC/DFID Education and Development:</a:t>
            </a:r>
            <a:br>
              <a:rPr lang="en-GB" dirty="0"/>
            </a:br>
            <a:r>
              <a:rPr lang="en-GB" sz="2700" dirty="0"/>
              <a:t>Raising Learning Outcomes in Education Systems</a:t>
            </a:r>
          </a:p>
        </p:txBody>
      </p:sp>
      <p:sp>
        <p:nvSpPr>
          <p:cNvPr id="3" name="Content Placeholder 2"/>
          <p:cNvSpPr>
            <a:spLocks noGrp="1"/>
          </p:cNvSpPr>
          <p:nvPr>
            <p:ph idx="1"/>
          </p:nvPr>
        </p:nvSpPr>
        <p:spPr>
          <a:xfrm>
            <a:off x="457200" y="2076959"/>
            <a:ext cx="8229600" cy="4631057"/>
          </a:xfrm>
        </p:spPr>
        <p:txBody>
          <a:bodyPr>
            <a:noAutofit/>
          </a:bodyPr>
          <a:lstStyle/>
          <a:p>
            <a:r>
              <a:rPr lang="en-GB" dirty="0"/>
              <a:t>Three key areas:</a:t>
            </a:r>
          </a:p>
          <a:p>
            <a:pPr lvl="1"/>
            <a:r>
              <a:rPr lang="en-GB" dirty="0"/>
              <a:t>How do interacting </a:t>
            </a:r>
            <a:r>
              <a:rPr lang="en-GB" b="1" dirty="0"/>
              <a:t>contextual dynamics </a:t>
            </a:r>
            <a:r>
              <a:rPr lang="en-GB" dirty="0"/>
              <a:t>enable or inhibit the delivery of quality education in specific country contexts?</a:t>
            </a:r>
          </a:p>
          <a:p>
            <a:pPr lvl="1"/>
            <a:r>
              <a:rPr lang="en-GB" dirty="0"/>
              <a:t>How do </a:t>
            </a:r>
            <a:r>
              <a:rPr lang="en-GB" b="1" dirty="0"/>
              <a:t>specific policies or interventions </a:t>
            </a:r>
            <a:r>
              <a:rPr lang="en-GB" dirty="0"/>
              <a:t>designed to delivery quality education and learning for all interact with these contextual dynamics, and with what impact within and beyond the education system?</a:t>
            </a:r>
          </a:p>
          <a:p>
            <a:pPr lvl="1"/>
            <a:r>
              <a:rPr lang="en-GB" dirty="0"/>
              <a:t>How do we better understand, measure and evaluate </a:t>
            </a:r>
            <a:r>
              <a:rPr lang="en-GB" b="1" dirty="0"/>
              <a:t>educational quality and learning outcomes </a:t>
            </a:r>
            <a:r>
              <a:rPr lang="en-GB" dirty="0"/>
              <a:t>in development contexts?</a:t>
            </a:r>
          </a:p>
        </p:txBody>
      </p:sp>
    </p:spTree>
    <p:extLst>
      <p:ext uri="{BB962C8B-B14F-4D97-AF65-F5344CB8AC3E}">
        <p14:creationId xmlns:p14="http://schemas.microsoft.com/office/powerpoint/2010/main" val="32072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ESRC/DFID Education and Development:</a:t>
            </a:r>
            <a:br>
              <a:rPr lang="en-GB" dirty="0"/>
            </a:br>
            <a:r>
              <a:rPr lang="en-GB" sz="2700" dirty="0"/>
              <a:t>Raising Learning Outcomes in Education Systems</a:t>
            </a:r>
          </a:p>
        </p:txBody>
      </p:sp>
      <p:sp>
        <p:nvSpPr>
          <p:cNvPr id="3" name="Content Placeholder 2"/>
          <p:cNvSpPr>
            <a:spLocks noGrp="1"/>
          </p:cNvSpPr>
          <p:nvPr>
            <p:ph idx="1"/>
          </p:nvPr>
        </p:nvSpPr>
        <p:spPr/>
        <p:txBody>
          <a:bodyPr>
            <a:normAutofit fontScale="92500" lnSpcReduction="20000"/>
          </a:bodyPr>
          <a:lstStyle/>
          <a:p>
            <a:r>
              <a:rPr lang="en-GB" dirty="0"/>
              <a:t>£20 million to be awarded over three annual calls</a:t>
            </a:r>
          </a:p>
          <a:p>
            <a:r>
              <a:rPr lang="en-GB" dirty="0"/>
              <a:t>Each annual call will have a thematic focus</a:t>
            </a:r>
          </a:p>
          <a:p>
            <a:r>
              <a:rPr lang="en-GB" dirty="0"/>
              <a:t>First call of £5m focuses on ‘</a:t>
            </a:r>
            <a:r>
              <a:rPr lang="en-GB" i="1" dirty="0"/>
              <a:t>Effective Teaching</a:t>
            </a:r>
            <a:r>
              <a:rPr lang="en-GB" dirty="0"/>
              <a:t>’ and closes 25 March</a:t>
            </a:r>
          </a:p>
          <a:p>
            <a:r>
              <a:rPr lang="en-GB" dirty="0"/>
              <a:t>A range of levels of funding are available in the first call:</a:t>
            </a:r>
          </a:p>
          <a:p>
            <a:pPr lvl="1"/>
            <a:r>
              <a:rPr lang="en-GB" b="1" dirty="0"/>
              <a:t>Small grants:</a:t>
            </a:r>
            <a:r>
              <a:rPr lang="en-GB" dirty="0"/>
              <a:t> up to £150K on any topic within the scope of the programme. 1 year duration.</a:t>
            </a:r>
          </a:p>
          <a:p>
            <a:pPr lvl="1"/>
            <a:r>
              <a:rPr lang="en-GB" b="1" dirty="0"/>
              <a:t>Medium grants: </a:t>
            </a:r>
            <a:r>
              <a:rPr lang="en-GB" dirty="0"/>
              <a:t>£200-500K for projects related to ‘Effective teaching’. 2-3 years duration.</a:t>
            </a:r>
          </a:p>
          <a:p>
            <a:pPr lvl="1"/>
            <a:r>
              <a:rPr lang="en-GB" b="1" dirty="0"/>
              <a:t>Large grants: </a:t>
            </a:r>
            <a:r>
              <a:rPr lang="en-GB" dirty="0"/>
              <a:t>up to £1m for projects that will produce a significant data resource with strong potential for secondary use. Must address ‘Effective Teaching’ </a:t>
            </a:r>
            <a:r>
              <a:rPr lang="en-GB" u="sng" dirty="0"/>
              <a:t>and</a:t>
            </a:r>
            <a:r>
              <a:rPr lang="en-GB" dirty="0"/>
              <a:t> other dynamics influencing teaching practices and learning outcomes. Up to 5 years duration. </a:t>
            </a:r>
          </a:p>
          <a:p>
            <a:pPr lvl="1"/>
            <a:endParaRPr lang="en-GB" dirty="0"/>
          </a:p>
        </p:txBody>
      </p:sp>
    </p:spTree>
    <p:extLst>
      <p:ext uri="{BB962C8B-B14F-4D97-AF65-F5344CB8AC3E}">
        <p14:creationId xmlns:p14="http://schemas.microsoft.com/office/powerpoint/2010/main" val="261434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ESRC in Context </a:t>
            </a:r>
          </a:p>
        </p:txBody>
      </p:sp>
      <p:sp>
        <p:nvSpPr>
          <p:cNvPr id="3" name="Content Placeholder 2"/>
          <p:cNvSpPr>
            <a:spLocks noGrp="1"/>
          </p:cNvSpPr>
          <p:nvPr>
            <p:ph idx="1"/>
          </p:nvPr>
        </p:nvSpPr>
        <p:spPr>
          <a:xfrm>
            <a:off x="457200" y="2076959"/>
            <a:ext cx="8229600" cy="4631057"/>
          </a:xfrm>
        </p:spPr>
        <p:txBody>
          <a:bodyPr>
            <a:noAutofit/>
          </a:bodyPr>
          <a:lstStyle/>
          <a:p>
            <a:r>
              <a:rPr lang="en-GB" dirty="0"/>
              <a:t>Non-Departmental Public Body, established in 1965, largely funded through the Department of Business Innovation and Skills (</a:t>
            </a:r>
            <a:r>
              <a:rPr lang="en-GB" dirty="0" err="1"/>
              <a:t>BIS</a:t>
            </a:r>
            <a:r>
              <a:rPr lang="en-GB" dirty="0"/>
              <a:t>)</a:t>
            </a:r>
          </a:p>
          <a:p>
            <a:r>
              <a:rPr lang="en-GB" dirty="0"/>
              <a:t>The major public sector funder of social science research and post graduate training in the UK</a:t>
            </a:r>
          </a:p>
          <a:p>
            <a:r>
              <a:rPr lang="en-GB" dirty="0"/>
              <a:t>Key Principles: </a:t>
            </a:r>
          </a:p>
          <a:p>
            <a:pPr lvl="1"/>
            <a:r>
              <a:rPr lang="en-GB" sz="2000" dirty="0"/>
              <a:t>Quality</a:t>
            </a:r>
          </a:p>
          <a:p>
            <a:pPr lvl="1"/>
            <a:r>
              <a:rPr lang="en-GB" sz="2000" dirty="0"/>
              <a:t>Impact</a:t>
            </a:r>
          </a:p>
          <a:p>
            <a:pPr lvl="1"/>
            <a:r>
              <a:rPr lang="en-GB" sz="2000" dirty="0"/>
              <a:t>Independence</a:t>
            </a:r>
          </a:p>
        </p:txBody>
      </p:sp>
    </p:spTree>
    <p:extLst>
      <p:ext uri="{BB962C8B-B14F-4D97-AF65-F5344CB8AC3E}">
        <p14:creationId xmlns:p14="http://schemas.microsoft.com/office/powerpoint/2010/main" val="285326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954088"/>
            <a:ext cx="8229600" cy="1122362"/>
          </a:xfrm>
        </p:spPr>
        <p:txBody>
          <a:bodyPr>
            <a:normAutofit/>
          </a:bodyPr>
          <a:lstStyle/>
          <a:p>
            <a:pPr eaLnBrk="1" hangingPunct="1"/>
            <a:r>
              <a:rPr lang="en-GB" sz="3600" dirty="0"/>
              <a:t>ESRC Funding</a:t>
            </a:r>
          </a:p>
        </p:txBody>
      </p:sp>
      <p:pic>
        <p:nvPicPr>
          <p:cNvPr id="8" name="Content Placeholder 5" descr="untitled.JPG"/>
          <p:cNvPicPr>
            <a:picLocks noGrp="1" noChangeAspect="1"/>
          </p:cNvPicPr>
          <p:nvPr>
            <p:ph idx="1"/>
          </p:nvPr>
        </p:nvPicPr>
        <p:blipFill rotWithShape="1">
          <a:blip r:embed="rId3"/>
          <a:srcRect l="22506" t="10579" r="7043" b="-622"/>
          <a:stretch/>
        </p:blipFill>
        <p:spPr>
          <a:xfrm>
            <a:off x="4957011" y="1956710"/>
            <a:ext cx="4049488" cy="3725018"/>
          </a:xfrm>
          <a:effectLst/>
        </p:spPr>
      </p:pic>
      <p:sp>
        <p:nvSpPr>
          <p:cNvPr id="3" name="TextBox 2"/>
          <p:cNvSpPr txBox="1"/>
          <p:nvPr/>
        </p:nvSpPr>
        <p:spPr>
          <a:xfrm>
            <a:off x="613316" y="1956710"/>
            <a:ext cx="4415883" cy="7792902"/>
          </a:xfrm>
          <a:prstGeom prst="rect">
            <a:avLst/>
          </a:prstGeom>
          <a:noFill/>
        </p:spPr>
        <p:txBody>
          <a:bodyPr wrap="square" rtlCol="0">
            <a:spAutoFit/>
          </a:bodyPr>
          <a:lstStyle/>
          <a:p>
            <a:pPr marL="288000" indent="-288000">
              <a:spcBef>
                <a:spcPct val="20000"/>
              </a:spcBef>
              <a:buClr>
                <a:srgbClr val="C20000"/>
              </a:buClr>
              <a:buSzPct val="105000"/>
              <a:buFont typeface="Lucida Grande"/>
              <a:buChar char="▶"/>
            </a:pPr>
            <a:r>
              <a:rPr lang="en-GB" sz="2400" dirty="0">
                <a:latin typeface="Gill Sans MT" pitchFamily="34" charset="0"/>
              </a:rPr>
              <a:t>Total budget for 2013/14 is £204m (BIS allocation of £181m)</a:t>
            </a:r>
            <a:endParaRPr lang="en-US" sz="2400" dirty="0">
              <a:latin typeface="Gill Sans MT" pitchFamily="34" charset="0"/>
            </a:endParaRPr>
          </a:p>
          <a:p>
            <a:pPr marL="288000" indent="-288000">
              <a:spcBef>
                <a:spcPct val="20000"/>
              </a:spcBef>
              <a:buClr>
                <a:srgbClr val="C20000"/>
              </a:buClr>
              <a:buSzPct val="105000"/>
              <a:buFont typeface="Lucida Grande"/>
              <a:buChar char="▶"/>
            </a:pPr>
            <a:r>
              <a:rPr lang="en-US" sz="2400" dirty="0">
                <a:latin typeface="Gill Sans MT" pitchFamily="34" charset="0"/>
              </a:rPr>
              <a:t>CSR 2010: </a:t>
            </a:r>
          </a:p>
          <a:p>
            <a:pPr marL="742950" lvl="1" indent="-285750">
              <a:spcBef>
                <a:spcPct val="20000"/>
              </a:spcBef>
              <a:buClr>
                <a:srgbClr val="C20000"/>
              </a:buClr>
              <a:buSzPct val="105000"/>
              <a:buFontTx/>
              <a:buChar char="-"/>
            </a:pPr>
            <a:r>
              <a:rPr lang="en-GB" sz="2400" dirty="0">
                <a:latin typeface="Gill Sans MT" pitchFamily="34" charset="0"/>
              </a:rPr>
              <a:t>2% cut in real terms to Programme budget</a:t>
            </a:r>
          </a:p>
          <a:p>
            <a:pPr marL="742950" lvl="1" indent="-285750">
              <a:spcBef>
                <a:spcPct val="20000"/>
              </a:spcBef>
              <a:buClr>
                <a:srgbClr val="C20000"/>
              </a:buClr>
              <a:buSzPct val="105000"/>
              <a:buFontTx/>
              <a:buChar char="-"/>
            </a:pPr>
            <a:r>
              <a:rPr lang="en-GB" sz="2400" dirty="0">
                <a:latin typeface="Gill Sans MT" pitchFamily="34" charset="0"/>
              </a:rPr>
              <a:t>23% cut in real terms to Admin budget</a:t>
            </a:r>
            <a:endParaRPr lang="en-US" sz="2400" dirty="0">
              <a:latin typeface="Gill Sans MT" pitchFamily="34" charset="0"/>
            </a:endParaRPr>
          </a:p>
          <a:p>
            <a:pPr>
              <a:buNone/>
            </a:pPr>
            <a:endParaRPr lang="en-US" sz="24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p:cNvSpPr txBox="1"/>
          <p:nvPr/>
        </p:nvSpPr>
        <p:spPr>
          <a:xfrm>
            <a:off x="5029199" y="5745268"/>
            <a:ext cx="3977300" cy="307777"/>
          </a:xfrm>
          <a:prstGeom prst="rect">
            <a:avLst/>
          </a:prstGeom>
          <a:noFill/>
        </p:spPr>
        <p:txBody>
          <a:bodyPr wrap="square" rtlCol="0">
            <a:spAutoFit/>
          </a:bodyPr>
          <a:lstStyle/>
          <a:p>
            <a:pPr algn="ctr"/>
            <a:r>
              <a:rPr lang="en-GB" sz="1400" b="1" dirty="0"/>
              <a:t>Distribution of ESRC funding 2013/14</a:t>
            </a:r>
          </a:p>
        </p:txBody>
      </p:sp>
    </p:spTree>
    <p:extLst>
      <p:ext uri="{BB962C8B-B14F-4D97-AF65-F5344CB8AC3E}">
        <p14:creationId xmlns:p14="http://schemas.microsoft.com/office/powerpoint/2010/main" val="153871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a:t>
            </a:r>
          </a:p>
        </p:txBody>
      </p:sp>
      <p:sp>
        <p:nvSpPr>
          <p:cNvPr id="3" name="Content Placeholder 2"/>
          <p:cNvSpPr>
            <a:spLocks noGrp="1"/>
          </p:cNvSpPr>
          <p:nvPr>
            <p:ph idx="1"/>
          </p:nvPr>
        </p:nvSpPr>
        <p:spPr/>
        <p:txBody>
          <a:bodyPr/>
          <a:lstStyle/>
          <a:p>
            <a:r>
              <a:rPr lang="en-GB" sz="2400" dirty="0"/>
              <a:t>Schemes, competitions and initiatives to provide grants for original research</a:t>
            </a:r>
          </a:p>
          <a:p>
            <a:r>
              <a:rPr lang="en-GB" sz="2400" dirty="0"/>
              <a:t>Centres and Large grants focused on key themes affecting  society and the economy</a:t>
            </a:r>
          </a:p>
          <a:p>
            <a:r>
              <a:rPr lang="en-GB" sz="2400" dirty="0"/>
              <a:t>Major capital resource for longitudinal and cross-sectional studies</a:t>
            </a:r>
          </a:p>
          <a:p>
            <a:r>
              <a:rPr lang="en-GB" sz="2400" dirty="0"/>
              <a:t>Postgraduate funding</a:t>
            </a:r>
          </a:p>
          <a:p>
            <a:r>
              <a:rPr lang="en-GB" sz="2400" dirty="0"/>
              <a:t>Knowledge exchange opportunities  - ESRC has recently launched the Impact Acceleration Accounts (IAAs)</a:t>
            </a:r>
          </a:p>
          <a:p>
            <a:r>
              <a:rPr lang="en-GB" sz="2400" dirty="0"/>
              <a:t>Seminars series</a:t>
            </a:r>
            <a:endParaRPr lang="en-GB" sz="1800" dirty="0"/>
          </a:p>
          <a:p>
            <a:endParaRPr lang="en-US" dirty="0"/>
          </a:p>
        </p:txBody>
      </p:sp>
    </p:spTree>
    <p:extLst>
      <p:ext uri="{BB962C8B-B14F-4D97-AF65-F5344CB8AC3E}">
        <p14:creationId xmlns:p14="http://schemas.microsoft.com/office/powerpoint/2010/main" val="409804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954088"/>
            <a:ext cx="8229600" cy="1122362"/>
          </a:xfrm>
        </p:spPr>
        <p:txBody>
          <a:bodyPr>
            <a:normAutofit/>
          </a:bodyPr>
          <a:lstStyle/>
          <a:p>
            <a:pPr eaLnBrk="1" hangingPunct="1"/>
            <a:r>
              <a:rPr lang="en-US" sz="3600" dirty="0"/>
              <a:t>Development of Strategic Priorities</a:t>
            </a:r>
            <a:endParaRPr lang="en-GB" sz="3600" dirty="0"/>
          </a:p>
        </p:txBody>
      </p:sp>
      <p:sp>
        <p:nvSpPr>
          <p:cNvPr id="3" name="Content Placeholder 2"/>
          <p:cNvSpPr>
            <a:spLocks noGrp="1"/>
          </p:cNvSpPr>
          <p:nvPr>
            <p:ph idx="1"/>
          </p:nvPr>
        </p:nvSpPr>
        <p:spPr>
          <a:xfrm>
            <a:off x="457200" y="1994752"/>
            <a:ext cx="8229600" cy="4502150"/>
          </a:xfrm>
        </p:spPr>
        <p:txBody>
          <a:bodyPr rtlCol="0">
            <a:normAutofit fontScale="77500" lnSpcReduction="20000"/>
          </a:bodyPr>
          <a:lstStyle/>
          <a:p>
            <a:pPr marL="345600" lvl="1" indent="0" eaLnBrk="1" fontAlgn="auto" hangingPunct="1">
              <a:spcAft>
                <a:spcPts val="0"/>
              </a:spcAft>
              <a:buNone/>
              <a:defRPr/>
            </a:pPr>
            <a:endParaRPr lang="en-GB" sz="2200" dirty="0"/>
          </a:p>
          <a:p>
            <a:r>
              <a:rPr lang="en-US" sz="3200" dirty="0"/>
              <a:t>Strategic Priorities</a:t>
            </a:r>
          </a:p>
          <a:p>
            <a:pPr lvl="1"/>
            <a:r>
              <a:rPr lang="en-GB" sz="2600" dirty="0"/>
              <a:t>Economic Performance and Sustainable Growth</a:t>
            </a:r>
          </a:p>
          <a:p>
            <a:pPr lvl="1"/>
            <a:r>
              <a:rPr lang="en-GB" sz="2600" dirty="0"/>
              <a:t>Influencing Behaviour and Informing Interventions</a:t>
            </a:r>
          </a:p>
          <a:p>
            <a:pPr lvl="1"/>
            <a:r>
              <a:rPr lang="en-GB" sz="2600" dirty="0"/>
              <a:t>A Vibrant and Fair Society</a:t>
            </a:r>
          </a:p>
          <a:p>
            <a:pPr marL="0" indent="0">
              <a:buNone/>
            </a:pPr>
            <a:endParaRPr lang="en-US" dirty="0"/>
          </a:p>
          <a:p>
            <a:pPr marL="0" indent="0">
              <a:buNone/>
            </a:pPr>
            <a:r>
              <a:rPr lang="en-US" dirty="0"/>
              <a:t>To be reviewed regularly – ensure responsive to emerging questions in each area. </a:t>
            </a:r>
          </a:p>
          <a:p>
            <a:pPr marL="0" indent="0">
              <a:buNone/>
            </a:pPr>
            <a:endParaRPr lang="en-US" dirty="0"/>
          </a:p>
          <a:p>
            <a:pPr marL="0" indent="0">
              <a:buNone/>
            </a:pPr>
            <a:r>
              <a:rPr lang="en-GB" b="1"/>
              <a:t>Refreshed </a:t>
            </a:r>
            <a:r>
              <a:rPr lang="en-GB" b="1" dirty="0"/>
              <a:t>February 2013</a:t>
            </a:r>
          </a:p>
          <a:p>
            <a:r>
              <a:rPr lang="en-GB" dirty="0"/>
              <a:t>Assessed achievements to date and identified gaps to be filled</a:t>
            </a:r>
          </a:p>
          <a:p>
            <a:r>
              <a:rPr lang="en-GB" dirty="0"/>
              <a:t>Considered how we respond to urgent but unpredictable scientific opportunities</a:t>
            </a:r>
          </a:p>
          <a:p>
            <a:pPr marL="288000" indent="-288000" eaLnBrk="1" fontAlgn="auto" hangingPunct="1">
              <a:spcAft>
                <a:spcPts val="0"/>
              </a:spcAft>
              <a:defRPr/>
            </a:pPr>
            <a:endParaRPr lang="en-US" dirty="0"/>
          </a:p>
        </p:txBody>
      </p:sp>
    </p:spTree>
    <p:extLst>
      <p:ext uri="{BB962C8B-B14F-4D97-AF65-F5344CB8AC3E}">
        <p14:creationId xmlns:p14="http://schemas.microsoft.com/office/powerpoint/2010/main" val="333325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69908032"/>
              </p:ext>
            </p:extLst>
          </p:nvPr>
        </p:nvGraphicFramePr>
        <p:xfrm>
          <a:off x="33865" y="0"/>
          <a:ext cx="9262532" cy="6857997"/>
        </p:xfrm>
        <a:graphic>
          <a:graphicData uri="http://schemas.openxmlformats.org/drawingml/2006/table">
            <a:tbl>
              <a:tblPr firstRow="1" firstCol="1" bandRow="1">
                <a:tableStyleId>{5C22544A-7EE6-4342-B048-85BDC9FD1C3A}</a:tableStyleId>
              </a:tblPr>
              <a:tblGrid>
                <a:gridCol w="3736795">
                  <a:extLst>
                    <a:ext uri="{9D8B030D-6E8A-4147-A177-3AD203B41FA5}">
                      <a16:colId xmlns:a16="http://schemas.microsoft.com/office/drawing/2014/main" val="20000"/>
                    </a:ext>
                  </a:extLst>
                </a:gridCol>
                <a:gridCol w="3806162">
                  <a:extLst>
                    <a:ext uri="{9D8B030D-6E8A-4147-A177-3AD203B41FA5}">
                      <a16:colId xmlns:a16="http://schemas.microsoft.com/office/drawing/2014/main" val="20001"/>
                    </a:ext>
                  </a:extLst>
                </a:gridCol>
                <a:gridCol w="1719575">
                  <a:extLst>
                    <a:ext uri="{9D8B030D-6E8A-4147-A177-3AD203B41FA5}">
                      <a16:colId xmlns:a16="http://schemas.microsoft.com/office/drawing/2014/main" val="20002"/>
                    </a:ext>
                  </a:extLst>
                </a:gridCol>
              </a:tblGrid>
              <a:tr h="510011">
                <a:tc>
                  <a:txBody>
                    <a:bodyPr/>
                    <a:lstStyle/>
                    <a:p>
                      <a:pPr>
                        <a:lnSpc>
                          <a:spcPct val="115000"/>
                        </a:lnSpc>
                        <a:spcAft>
                          <a:spcPts val="0"/>
                        </a:spcAft>
                      </a:pPr>
                      <a:r>
                        <a:rPr lang="en-GB" sz="1350" b="1" dirty="0">
                          <a:effectLst/>
                          <a:latin typeface="+mj-lt"/>
                        </a:rPr>
                        <a:t>Capability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Activities</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Lead Committee (plus support)</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0"/>
                  </a:ext>
                </a:extLst>
              </a:tr>
              <a:tr h="31285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350" b="1" kern="1200" dirty="0">
                          <a:solidFill>
                            <a:srgbClr val="FFFF00"/>
                          </a:solidFill>
                          <a:effectLst/>
                          <a:latin typeface="+mj-lt"/>
                          <a:ea typeface="+mn-ea"/>
                          <a:cs typeface="+mn-cs"/>
                        </a:rPr>
                        <a:t>Evidence</a:t>
                      </a:r>
                      <a:endParaRPr lang="en-GB" sz="1350" b="1" kern="1200" dirty="0">
                        <a:solidFill>
                          <a:srgbClr val="FFFF00"/>
                        </a:solidFill>
                        <a:effectLst/>
                        <a:latin typeface="+mj-lt"/>
                        <a:ea typeface="Times New Roman"/>
                        <a:cs typeface="Times New Roman"/>
                      </a:endParaRPr>
                    </a:p>
                  </a:txBody>
                  <a:tcPr marL="50601" marR="50601" marT="0" marB="0"/>
                </a:tc>
                <a:tc>
                  <a:txBody>
                    <a:bodyPr/>
                    <a:lstStyle/>
                    <a:p>
                      <a:pPr>
                        <a:lnSpc>
                          <a:spcPct val="115000"/>
                        </a:lnSpc>
                        <a:spcAft>
                          <a:spcPts val="0"/>
                        </a:spcAft>
                      </a:pP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01"/>
                  </a:ext>
                </a:extLst>
              </a:tr>
              <a:tr h="292008">
                <a:tc>
                  <a:txBody>
                    <a:bodyPr/>
                    <a:lstStyle/>
                    <a:p>
                      <a:pPr>
                        <a:lnSpc>
                          <a:spcPct val="115000"/>
                        </a:lnSpc>
                        <a:spcAft>
                          <a:spcPts val="0"/>
                        </a:spcAft>
                      </a:pPr>
                      <a:r>
                        <a:rPr lang="en-GB" sz="1350" b="1" dirty="0">
                          <a:effectLst/>
                          <a:latin typeface="+mj-lt"/>
                        </a:rPr>
                        <a:t>Data infrastructure (‘Big Data’)</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Building of supporting research infrastructure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MIC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2"/>
                  </a:ext>
                </a:extLst>
              </a:tr>
              <a:tr h="310259">
                <a:tc>
                  <a:txBody>
                    <a:bodyPr/>
                    <a:lstStyle/>
                    <a:p>
                      <a:pPr>
                        <a:lnSpc>
                          <a:spcPct val="115000"/>
                        </a:lnSpc>
                        <a:spcAft>
                          <a:spcPts val="0"/>
                        </a:spcAft>
                      </a:pPr>
                      <a:r>
                        <a:rPr lang="en-GB" sz="1350" b="1" dirty="0">
                          <a:effectLst/>
                          <a:latin typeface="+mj-lt"/>
                        </a:rPr>
                        <a:t>‘What Works’ Centres</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Delivering evidence to inform policy</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Council</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3"/>
                  </a:ext>
                </a:extLst>
              </a:tr>
              <a:tr h="255005">
                <a:tc>
                  <a:txBody>
                    <a:bodyPr/>
                    <a:lstStyle/>
                    <a:p>
                      <a:pPr>
                        <a:lnSpc>
                          <a:spcPct val="115000"/>
                        </a:lnSpc>
                        <a:spcAft>
                          <a:spcPts val="0"/>
                        </a:spcAft>
                      </a:pPr>
                      <a:r>
                        <a:rPr lang="en-GB" sz="1350" b="1" dirty="0">
                          <a:effectLst/>
                          <a:latin typeface="+mj-lt"/>
                        </a:rPr>
                        <a:t>Macro-economics</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Capacity building, data</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TSC (MIC)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4"/>
                  </a:ext>
                </a:extLst>
              </a:tr>
              <a:tr h="255005">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5"/>
                  </a:ext>
                </a:extLst>
              </a:tr>
              <a:tr h="510011">
                <a:tc>
                  <a:txBody>
                    <a:bodyPr/>
                    <a:lstStyle/>
                    <a:p>
                      <a:pPr>
                        <a:lnSpc>
                          <a:spcPct val="115000"/>
                        </a:lnSpc>
                        <a:spcAft>
                          <a:spcPts val="0"/>
                        </a:spcAft>
                      </a:pPr>
                      <a:r>
                        <a:rPr lang="en-GB" sz="1350" b="1" dirty="0">
                          <a:solidFill>
                            <a:srgbClr val="FFFF00"/>
                          </a:solidFill>
                          <a:effectLst/>
                          <a:latin typeface="+mj-lt"/>
                        </a:rPr>
                        <a:t>Economic Performance and Sustainable Growth</a:t>
                      </a:r>
                      <a:endParaRPr lang="en-GB" sz="1350" b="1" dirty="0">
                        <a:solidFill>
                          <a:srgbClr val="FFFF00"/>
                        </a:solidFill>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6"/>
                  </a:ext>
                </a:extLst>
              </a:tr>
              <a:tr h="255005">
                <a:tc>
                  <a:txBody>
                    <a:bodyPr/>
                    <a:lstStyle/>
                    <a:p>
                      <a:pPr>
                        <a:lnSpc>
                          <a:spcPct val="115000"/>
                        </a:lnSpc>
                        <a:spcAft>
                          <a:spcPts val="0"/>
                        </a:spcAft>
                      </a:pPr>
                      <a:r>
                        <a:rPr lang="en-GB" sz="1350" b="1">
                          <a:effectLst/>
                          <a:latin typeface="+mj-lt"/>
                        </a:rPr>
                        <a:t>Business innovation</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7"/>
                  </a:ext>
                </a:extLst>
              </a:tr>
              <a:tr h="255005">
                <a:tc>
                  <a:txBody>
                    <a:bodyPr/>
                    <a:lstStyle/>
                    <a:p>
                      <a:pPr>
                        <a:lnSpc>
                          <a:spcPct val="115000"/>
                        </a:lnSpc>
                        <a:spcAft>
                          <a:spcPts val="0"/>
                        </a:spcAft>
                      </a:pPr>
                      <a:r>
                        <a:rPr lang="en-GB" sz="1350" b="1">
                          <a:effectLst/>
                          <a:latin typeface="+mj-lt"/>
                        </a:rPr>
                        <a:t>Financial Markets</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data, international</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 (MIC)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8"/>
                  </a:ext>
                </a:extLst>
              </a:tr>
              <a:tr h="255005">
                <a:tc>
                  <a:txBody>
                    <a:bodyPr/>
                    <a:lstStyle/>
                    <a:p>
                      <a:pPr>
                        <a:lnSpc>
                          <a:spcPct val="115000"/>
                        </a:lnSpc>
                        <a:spcAft>
                          <a:spcPts val="0"/>
                        </a:spcAft>
                      </a:pPr>
                      <a:r>
                        <a:rPr lang="en-GB" sz="1350" b="1">
                          <a:effectLst/>
                          <a:latin typeface="+mj-lt"/>
                        </a:rPr>
                        <a:t>Cities</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data, international, TSB</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 (MIC)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9"/>
                  </a:ext>
                </a:extLst>
              </a:tr>
              <a:tr h="302396">
                <a:tc>
                  <a:txBody>
                    <a:bodyPr/>
                    <a:lstStyle/>
                    <a:p>
                      <a:pPr>
                        <a:lnSpc>
                          <a:spcPct val="115000"/>
                        </a:lnSpc>
                        <a:spcAft>
                          <a:spcPts val="0"/>
                        </a:spcAft>
                      </a:pPr>
                      <a:r>
                        <a:rPr lang="en-GB" sz="1350" b="1" dirty="0">
                          <a:effectLst/>
                          <a:latin typeface="+mj-lt"/>
                        </a:rPr>
                        <a:t>Social Science</a:t>
                      </a:r>
                      <a:r>
                        <a:rPr lang="en-GB" sz="1350" b="1" baseline="0" dirty="0">
                          <a:effectLst/>
                          <a:latin typeface="+mj-lt"/>
                        </a:rPr>
                        <a:t> of Environmental Change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international, capacity building, TSB</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 (MIC,TSC)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0"/>
                  </a:ext>
                </a:extLst>
              </a:tr>
              <a:tr h="255005">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1"/>
                  </a:ext>
                </a:extLst>
              </a:tr>
              <a:tr h="510011">
                <a:tc>
                  <a:txBody>
                    <a:bodyPr/>
                    <a:lstStyle/>
                    <a:p>
                      <a:pPr>
                        <a:lnSpc>
                          <a:spcPct val="115000"/>
                        </a:lnSpc>
                        <a:spcAft>
                          <a:spcPts val="0"/>
                        </a:spcAft>
                      </a:pPr>
                      <a:r>
                        <a:rPr lang="en-GB" sz="1350" b="1" dirty="0">
                          <a:solidFill>
                            <a:srgbClr val="FFFF00"/>
                          </a:solidFill>
                          <a:effectLst/>
                          <a:latin typeface="+mj-lt"/>
                        </a:rPr>
                        <a:t>Influencing Behaviour and Informing Interventions</a:t>
                      </a:r>
                      <a:endParaRPr lang="en-GB" sz="1350" b="1" dirty="0">
                        <a:solidFill>
                          <a:srgbClr val="FFFF00"/>
                        </a:solidFill>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2"/>
                  </a:ext>
                </a:extLst>
              </a:tr>
              <a:tr h="255005">
                <a:tc>
                  <a:txBody>
                    <a:bodyPr/>
                    <a:lstStyle/>
                    <a:p>
                      <a:pPr>
                        <a:lnSpc>
                          <a:spcPct val="115000"/>
                        </a:lnSpc>
                        <a:spcAft>
                          <a:spcPts val="0"/>
                        </a:spcAft>
                      </a:pPr>
                      <a:r>
                        <a:rPr lang="en-GB" sz="1350" b="1" dirty="0">
                          <a:effectLst/>
                          <a:latin typeface="+mj-lt"/>
                        </a:rPr>
                        <a:t>Epigenetics and Educational Neuroscience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data, capacity building, TSB</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 (MIC,TSC)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3"/>
                  </a:ext>
                </a:extLst>
              </a:tr>
              <a:tr h="255005">
                <a:tc>
                  <a:txBody>
                    <a:bodyPr/>
                    <a:lstStyle/>
                    <a:p>
                      <a:pPr>
                        <a:lnSpc>
                          <a:spcPct val="115000"/>
                        </a:lnSpc>
                        <a:spcAft>
                          <a:spcPts val="0"/>
                        </a:spcAft>
                      </a:pPr>
                      <a:r>
                        <a:rPr lang="en-GB" sz="1350" b="1" dirty="0">
                          <a:effectLst/>
                          <a:latin typeface="+mj-lt"/>
                        </a:rPr>
                        <a:t>Innovation in Health and Social Care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international</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4"/>
                  </a:ext>
                </a:extLst>
              </a:tr>
              <a:tr h="255005">
                <a:tc>
                  <a:txBody>
                    <a:bodyPr/>
                    <a:lstStyle/>
                    <a:p>
                      <a:pPr>
                        <a:lnSpc>
                          <a:spcPct val="115000"/>
                        </a:lnSpc>
                        <a:spcAft>
                          <a:spcPts val="0"/>
                        </a:spcAft>
                      </a:pPr>
                      <a:r>
                        <a:rPr lang="en-GB" sz="1350" b="1" dirty="0">
                          <a:effectLst/>
                          <a:latin typeface="+mj-lt"/>
                        </a:rPr>
                        <a:t>Higher Education (UK and developing</a:t>
                      </a:r>
                      <a:r>
                        <a:rPr lang="en-GB" sz="1350" b="1" baseline="0" dirty="0">
                          <a:effectLst/>
                          <a:latin typeface="+mj-lt"/>
                        </a:rPr>
                        <a:t> areas)</a:t>
                      </a: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5"/>
                  </a:ext>
                </a:extLst>
              </a:tr>
              <a:tr h="255005">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16"/>
                  </a:ext>
                </a:extLst>
              </a:tr>
              <a:tr h="255005">
                <a:tc>
                  <a:txBody>
                    <a:bodyPr/>
                    <a:lstStyle/>
                    <a:p>
                      <a:pPr>
                        <a:lnSpc>
                          <a:spcPct val="115000"/>
                        </a:lnSpc>
                        <a:spcAft>
                          <a:spcPts val="0"/>
                        </a:spcAft>
                      </a:pPr>
                      <a:r>
                        <a:rPr lang="en-GB" sz="1350" b="1" dirty="0">
                          <a:solidFill>
                            <a:srgbClr val="FFFF00"/>
                          </a:solidFill>
                          <a:effectLst/>
                          <a:latin typeface="+mj-lt"/>
                        </a:rPr>
                        <a:t>Fair and Vibrant Society</a:t>
                      </a:r>
                      <a:endParaRPr lang="en-GB" sz="1350" b="1" dirty="0">
                        <a:solidFill>
                          <a:srgbClr val="FFFF00"/>
                        </a:solidFill>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17"/>
                  </a:ext>
                </a:extLst>
              </a:tr>
              <a:tr h="285370">
                <a:tc>
                  <a:txBody>
                    <a:bodyPr/>
                    <a:lstStyle/>
                    <a:p>
                      <a:pPr>
                        <a:lnSpc>
                          <a:spcPct val="115000"/>
                        </a:lnSpc>
                        <a:spcAft>
                          <a:spcPts val="0"/>
                        </a:spcAft>
                      </a:pPr>
                      <a:r>
                        <a:rPr lang="en-GB" sz="1350" b="1" dirty="0">
                          <a:effectLst/>
                          <a:latin typeface="+mj-lt"/>
                        </a:rPr>
                        <a:t>Civil Society and Social Innovation</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data, international, capacity building</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RC (MIC)</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18"/>
                  </a:ext>
                </a:extLst>
              </a:tr>
              <a:tr h="255005">
                <a:tc>
                  <a:txBody>
                    <a:bodyPr/>
                    <a:lstStyle/>
                    <a:p>
                      <a:pPr>
                        <a:lnSpc>
                          <a:spcPct val="115000"/>
                        </a:lnSpc>
                        <a:spcAft>
                          <a:spcPts val="0"/>
                        </a:spcAft>
                      </a:pPr>
                      <a:r>
                        <a:rPr lang="en-GB" sz="1350" b="1" dirty="0">
                          <a:effectLst/>
                          <a:latin typeface="+mj-lt"/>
                        </a:rPr>
                        <a:t>Social Media</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Research, data and methods</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MIC (RC)</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19"/>
                  </a:ext>
                </a:extLst>
              </a:tr>
              <a:tr h="255005">
                <a:tc>
                  <a:txBody>
                    <a:bodyPr/>
                    <a:lstStyle/>
                    <a:p>
                      <a:pPr>
                        <a:lnSpc>
                          <a:spcPct val="115000"/>
                        </a:lnSpc>
                        <a:spcAft>
                          <a:spcPts val="0"/>
                        </a:spcAft>
                      </a:pPr>
                      <a:r>
                        <a:rPr lang="en-GB" sz="1350" b="1" dirty="0">
                          <a:effectLst/>
                          <a:latin typeface="+mj-lt"/>
                        </a:rPr>
                        <a:t>The</a:t>
                      </a:r>
                      <a:r>
                        <a:rPr lang="en-GB" sz="1350" b="1" baseline="0" dirty="0">
                          <a:effectLst/>
                          <a:latin typeface="+mj-lt"/>
                        </a:rPr>
                        <a:t> New Dynamics  of </a:t>
                      </a:r>
                      <a:r>
                        <a:rPr lang="en-GB" sz="1350" b="1" dirty="0">
                          <a:effectLst/>
                          <a:latin typeface="+mj-lt"/>
                        </a:rPr>
                        <a:t>Work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Research</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RC</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20"/>
                  </a:ext>
                </a:extLst>
              </a:tr>
              <a:tr h="255005">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21"/>
                  </a:ext>
                </a:extLst>
              </a:tr>
              <a:tr h="255005">
                <a:tc>
                  <a:txBody>
                    <a:bodyPr/>
                    <a:lstStyle/>
                    <a:p>
                      <a:pPr>
                        <a:lnSpc>
                          <a:spcPct val="115000"/>
                        </a:lnSpc>
                        <a:spcAft>
                          <a:spcPts val="0"/>
                        </a:spcAft>
                      </a:pPr>
                      <a:r>
                        <a:rPr lang="en-GB" sz="1350" b="1" dirty="0">
                          <a:effectLst/>
                          <a:latin typeface="+mj-lt"/>
                        </a:rPr>
                        <a:t>The Future of the </a:t>
                      </a:r>
                      <a:r>
                        <a:rPr lang="en-GB" sz="1350" b="1">
                          <a:effectLst/>
                          <a:latin typeface="+mj-lt"/>
                        </a:rPr>
                        <a:t>UK in Europe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Research, data, international</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Council</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71883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74414394"/>
              </p:ext>
            </p:extLst>
          </p:nvPr>
        </p:nvGraphicFramePr>
        <p:xfrm>
          <a:off x="33865" y="0"/>
          <a:ext cx="9262532" cy="6857997"/>
        </p:xfrm>
        <a:graphic>
          <a:graphicData uri="http://schemas.openxmlformats.org/drawingml/2006/table">
            <a:tbl>
              <a:tblPr firstRow="1" firstCol="1" bandRow="1">
                <a:tableStyleId>{5C22544A-7EE6-4342-B048-85BDC9FD1C3A}</a:tableStyleId>
              </a:tblPr>
              <a:tblGrid>
                <a:gridCol w="3736795">
                  <a:extLst>
                    <a:ext uri="{9D8B030D-6E8A-4147-A177-3AD203B41FA5}">
                      <a16:colId xmlns:a16="http://schemas.microsoft.com/office/drawing/2014/main" val="20000"/>
                    </a:ext>
                  </a:extLst>
                </a:gridCol>
                <a:gridCol w="3806162">
                  <a:extLst>
                    <a:ext uri="{9D8B030D-6E8A-4147-A177-3AD203B41FA5}">
                      <a16:colId xmlns:a16="http://schemas.microsoft.com/office/drawing/2014/main" val="20001"/>
                    </a:ext>
                  </a:extLst>
                </a:gridCol>
                <a:gridCol w="1719575">
                  <a:extLst>
                    <a:ext uri="{9D8B030D-6E8A-4147-A177-3AD203B41FA5}">
                      <a16:colId xmlns:a16="http://schemas.microsoft.com/office/drawing/2014/main" val="20002"/>
                    </a:ext>
                  </a:extLst>
                </a:gridCol>
              </a:tblGrid>
              <a:tr h="510011">
                <a:tc>
                  <a:txBody>
                    <a:bodyPr/>
                    <a:lstStyle/>
                    <a:p>
                      <a:pPr>
                        <a:lnSpc>
                          <a:spcPct val="115000"/>
                        </a:lnSpc>
                        <a:spcAft>
                          <a:spcPts val="0"/>
                        </a:spcAft>
                      </a:pPr>
                      <a:r>
                        <a:rPr lang="en-GB" sz="1350" b="1" dirty="0">
                          <a:effectLst/>
                          <a:latin typeface="+mj-lt"/>
                        </a:rPr>
                        <a:t>Capability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Activities</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Lead Committee (plus support)</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0"/>
                  </a:ext>
                </a:extLst>
              </a:tr>
              <a:tr h="312856">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350" b="1" kern="1200" dirty="0">
                          <a:solidFill>
                            <a:srgbClr val="FFFF00"/>
                          </a:solidFill>
                          <a:effectLst/>
                          <a:latin typeface="+mj-lt"/>
                          <a:ea typeface="+mn-ea"/>
                          <a:cs typeface="+mn-cs"/>
                        </a:rPr>
                        <a:t>Evidence</a:t>
                      </a:r>
                      <a:endParaRPr lang="en-GB" sz="1350" b="1" kern="1200" dirty="0">
                        <a:solidFill>
                          <a:srgbClr val="FFFF00"/>
                        </a:solidFill>
                        <a:effectLst/>
                        <a:latin typeface="+mj-lt"/>
                        <a:ea typeface="Times New Roman"/>
                        <a:cs typeface="Times New Roman"/>
                      </a:endParaRPr>
                    </a:p>
                  </a:txBody>
                  <a:tcPr marL="50601" marR="50601" marT="0" marB="0"/>
                </a:tc>
                <a:tc>
                  <a:txBody>
                    <a:bodyPr/>
                    <a:lstStyle/>
                    <a:p>
                      <a:pPr>
                        <a:lnSpc>
                          <a:spcPct val="115000"/>
                        </a:lnSpc>
                        <a:spcAft>
                          <a:spcPts val="0"/>
                        </a:spcAft>
                      </a:pP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01"/>
                  </a:ext>
                </a:extLst>
              </a:tr>
              <a:tr h="292008">
                <a:tc>
                  <a:txBody>
                    <a:bodyPr/>
                    <a:lstStyle/>
                    <a:p>
                      <a:pPr>
                        <a:lnSpc>
                          <a:spcPct val="115000"/>
                        </a:lnSpc>
                        <a:spcAft>
                          <a:spcPts val="0"/>
                        </a:spcAft>
                      </a:pPr>
                      <a:r>
                        <a:rPr lang="en-GB" sz="1350" b="1" dirty="0">
                          <a:effectLst/>
                          <a:latin typeface="+mj-lt"/>
                        </a:rPr>
                        <a:t>Data infrastructure (‘Big Data’)</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Building of supporting research infrastructure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MIC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2"/>
                  </a:ext>
                </a:extLst>
              </a:tr>
              <a:tr h="310259">
                <a:tc>
                  <a:txBody>
                    <a:bodyPr/>
                    <a:lstStyle/>
                    <a:p>
                      <a:pPr>
                        <a:lnSpc>
                          <a:spcPct val="115000"/>
                        </a:lnSpc>
                        <a:spcAft>
                          <a:spcPts val="0"/>
                        </a:spcAft>
                      </a:pPr>
                      <a:r>
                        <a:rPr lang="en-GB" sz="1350" b="1" dirty="0">
                          <a:effectLst/>
                          <a:latin typeface="+mj-lt"/>
                        </a:rPr>
                        <a:t>‘What Works’ Centres</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Delivering evidence to inform policy</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Council</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3"/>
                  </a:ext>
                </a:extLst>
              </a:tr>
              <a:tr h="255005">
                <a:tc>
                  <a:txBody>
                    <a:bodyPr/>
                    <a:lstStyle/>
                    <a:p>
                      <a:pPr>
                        <a:lnSpc>
                          <a:spcPct val="115000"/>
                        </a:lnSpc>
                        <a:spcAft>
                          <a:spcPts val="0"/>
                        </a:spcAft>
                      </a:pPr>
                      <a:r>
                        <a:rPr lang="en-GB" sz="1350" b="1" dirty="0">
                          <a:effectLst/>
                          <a:latin typeface="+mj-lt"/>
                        </a:rPr>
                        <a:t>Macro-economics</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Capacity building, data</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TSC (MIC)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4"/>
                  </a:ext>
                </a:extLst>
              </a:tr>
              <a:tr h="255005">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5"/>
                  </a:ext>
                </a:extLst>
              </a:tr>
              <a:tr h="510011">
                <a:tc>
                  <a:txBody>
                    <a:bodyPr/>
                    <a:lstStyle/>
                    <a:p>
                      <a:pPr>
                        <a:lnSpc>
                          <a:spcPct val="115000"/>
                        </a:lnSpc>
                        <a:spcAft>
                          <a:spcPts val="0"/>
                        </a:spcAft>
                      </a:pPr>
                      <a:r>
                        <a:rPr lang="en-GB" sz="1350" b="1" dirty="0">
                          <a:solidFill>
                            <a:srgbClr val="FFFF00"/>
                          </a:solidFill>
                          <a:effectLst/>
                          <a:latin typeface="+mj-lt"/>
                        </a:rPr>
                        <a:t>Economic Performance and Sustainable Growth</a:t>
                      </a:r>
                      <a:endParaRPr lang="en-GB" sz="1350" b="1" dirty="0">
                        <a:solidFill>
                          <a:srgbClr val="FFFF00"/>
                        </a:solidFill>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6"/>
                  </a:ext>
                </a:extLst>
              </a:tr>
              <a:tr h="255005">
                <a:tc>
                  <a:txBody>
                    <a:bodyPr/>
                    <a:lstStyle/>
                    <a:p>
                      <a:pPr>
                        <a:lnSpc>
                          <a:spcPct val="115000"/>
                        </a:lnSpc>
                        <a:spcAft>
                          <a:spcPts val="0"/>
                        </a:spcAft>
                      </a:pPr>
                      <a:r>
                        <a:rPr lang="en-GB" sz="1350" b="1">
                          <a:effectLst/>
                          <a:latin typeface="+mj-lt"/>
                        </a:rPr>
                        <a:t>Business innovation</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7"/>
                  </a:ext>
                </a:extLst>
              </a:tr>
              <a:tr h="255005">
                <a:tc>
                  <a:txBody>
                    <a:bodyPr/>
                    <a:lstStyle/>
                    <a:p>
                      <a:pPr>
                        <a:lnSpc>
                          <a:spcPct val="115000"/>
                        </a:lnSpc>
                        <a:spcAft>
                          <a:spcPts val="0"/>
                        </a:spcAft>
                      </a:pPr>
                      <a:r>
                        <a:rPr lang="en-GB" sz="1350" b="1">
                          <a:effectLst/>
                          <a:latin typeface="+mj-lt"/>
                        </a:rPr>
                        <a:t>Financial Markets</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data, international</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 (MIC)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8"/>
                  </a:ext>
                </a:extLst>
              </a:tr>
              <a:tr h="255005">
                <a:tc>
                  <a:txBody>
                    <a:bodyPr/>
                    <a:lstStyle/>
                    <a:p>
                      <a:pPr>
                        <a:lnSpc>
                          <a:spcPct val="115000"/>
                        </a:lnSpc>
                        <a:spcAft>
                          <a:spcPts val="0"/>
                        </a:spcAft>
                      </a:pPr>
                      <a:r>
                        <a:rPr lang="en-GB" sz="1350" b="1">
                          <a:effectLst/>
                          <a:latin typeface="+mj-lt"/>
                        </a:rPr>
                        <a:t>Cities</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data, international, TSB</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 (MIC)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09"/>
                  </a:ext>
                </a:extLst>
              </a:tr>
              <a:tr h="302396">
                <a:tc>
                  <a:txBody>
                    <a:bodyPr/>
                    <a:lstStyle/>
                    <a:p>
                      <a:pPr>
                        <a:lnSpc>
                          <a:spcPct val="115000"/>
                        </a:lnSpc>
                        <a:spcAft>
                          <a:spcPts val="0"/>
                        </a:spcAft>
                      </a:pPr>
                      <a:r>
                        <a:rPr lang="en-GB" sz="1350" b="1" dirty="0">
                          <a:effectLst/>
                          <a:latin typeface="+mj-lt"/>
                        </a:rPr>
                        <a:t>Social Science</a:t>
                      </a:r>
                      <a:r>
                        <a:rPr lang="en-GB" sz="1350" b="1" baseline="0" dirty="0">
                          <a:effectLst/>
                          <a:latin typeface="+mj-lt"/>
                        </a:rPr>
                        <a:t> of Environmental Change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international, capacity building, TSB</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 (MIC,TSC)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0"/>
                  </a:ext>
                </a:extLst>
              </a:tr>
              <a:tr h="255005">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1"/>
                  </a:ext>
                </a:extLst>
              </a:tr>
              <a:tr h="510011">
                <a:tc>
                  <a:txBody>
                    <a:bodyPr/>
                    <a:lstStyle/>
                    <a:p>
                      <a:pPr>
                        <a:lnSpc>
                          <a:spcPct val="115000"/>
                        </a:lnSpc>
                        <a:spcAft>
                          <a:spcPts val="0"/>
                        </a:spcAft>
                      </a:pPr>
                      <a:r>
                        <a:rPr lang="en-GB" sz="1350" b="1" dirty="0">
                          <a:solidFill>
                            <a:srgbClr val="FFFF00"/>
                          </a:solidFill>
                          <a:effectLst/>
                          <a:latin typeface="+mj-lt"/>
                        </a:rPr>
                        <a:t>Influencing Behaviour and Informing Interventions</a:t>
                      </a:r>
                      <a:endParaRPr lang="en-GB" sz="1350" b="1" dirty="0">
                        <a:solidFill>
                          <a:srgbClr val="FFFF00"/>
                        </a:solidFill>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2"/>
                  </a:ext>
                </a:extLst>
              </a:tr>
              <a:tr h="255005">
                <a:tc>
                  <a:txBody>
                    <a:bodyPr/>
                    <a:lstStyle/>
                    <a:p>
                      <a:pPr>
                        <a:lnSpc>
                          <a:spcPct val="115000"/>
                        </a:lnSpc>
                        <a:spcAft>
                          <a:spcPts val="0"/>
                        </a:spcAft>
                      </a:pPr>
                      <a:r>
                        <a:rPr lang="en-GB" sz="1350" b="1" dirty="0">
                          <a:effectLst/>
                          <a:latin typeface="+mj-lt"/>
                        </a:rPr>
                        <a:t>Epigenetics and Educational Neuroscience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data, capacity building, TSB</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 (MIC,TSC)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3"/>
                  </a:ext>
                </a:extLst>
              </a:tr>
              <a:tr h="255005">
                <a:tc>
                  <a:txBody>
                    <a:bodyPr/>
                    <a:lstStyle/>
                    <a:p>
                      <a:pPr>
                        <a:lnSpc>
                          <a:spcPct val="115000"/>
                        </a:lnSpc>
                        <a:spcAft>
                          <a:spcPts val="0"/>
                        </a:spcAft>
                      </a:pPr>
                      <a:r>
                        <a:rPr lang="en-GB" sz="1350" b="1" dirty="0">
                          <a:effectLst/>
                          <a:latin typeface="+mj-lt"/>
                        </a:rPr>
                        <a:t>Innovation in Health and Social Care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international</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4"/>
                  </a:ext>
                </a:extLst>
              </a:tr>
              <a:tr h="255005">
                <a:tc>
                  <a:txBody>
                    <a:bodyPr/>
                    <a:lstStyle/>
                    <a:p>
                      <a:pPr>
                        <a:lnSpc>
                          <a:spcPct val="115000"/>
                        </a:lnSpc>
                        <a:spcAft>
                          <a:spcPts val="0"/>
                        </a:spcAft>
                      </a:pPr>
                      <a:r>
                        <a:rPr lang="en-GB" sz="1350" b="1" dirty="0">
                          <a:solidFill>
                            <a:srgbClr val="FF0000"/>
                          </a:solidFill>
                          <a:effectLst/>
                          <a:latin typeface="+mj-lt"/>
                        </a:rPr>
                        <a:t>Higher Education (UK and developing</a:t>
                      </a:r>
                      <a:r>
                        <a:rPr lang="en-GB" sz="1350" b="1" baseline="0" dirty="0">
                          <a:solidFill>
                            <a:srgbClr val="FF0000"/>
                          </a:solidFill>
                          <a:effectLst/>
                          <a:latin typeface="+mj-lt"/>
                        </a:rPr>
                        <a:t> areas)</a:t>
                      </a:r>
                      <a:r>
                        <a:rPr lang="en-GB" sz="1350" b="1" dirty="0">
                          <a:solidFill>
                            <a:srgbClr val="FF0000"/>
                          </a:solidFill>
                          <a:effectLst/>
                          <a:latin typeface="+mj-lt"/>
                        </a:rPr>
                        <a:t> </a:t>
                      </a:r>
                      <a:endParaRPr lang="en-GB" sz="1350" b="1" dirty="0">
                        <a:solidFill>
                          <a:srgbClr val="FF0000"/>
                        </a:solidFill>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RC</a:t>
                      </a:r>
                      <a:endParaRPr lang="en-GB" sz="1350" b="1">
                        <a:effectLst/>
                        <a:latin typeface="+mj-lt"/>
                        <a:ea typeface="Times New Roman"/>
                        <a:cs typeface="Times New Roman"/>
                      </a:endParaRPr>
                    </a:p>
                  </a:txBody>
                  <a:tcPr marL="50601" marR="50601" marT="0" marB="0"/>
                </a:tc>
                <a:extLst>
                  <a:ext uri="{0D108BD9-81ED-4DB2-BD59-A6C34878D82A}">
                    <a16:rowId xmlns:a16="http://schemas.microsoft.com/office/drawing/2014/main" val="10015"/>
                  </a:ext>
                </a:extLst>
              </a:tr>
              <a:tr h="255005">
                <a:tc>
                  <a:txBody>
                    <a:bodyPr/>
                    <a:lstStyle/>
                    <a:p>
                      <a:pPr>
                        <a:lnSpc>
                          <a:spcPct val="115000"/>
                        </a:lnSpc>
                        <a:spcAft>
                          <a:spcPts val="0"/>
                        </a:spcAft>
                      </a:pPr>
                      <a:r>
                        <a:rPr lang="en-GB" sz="1350" b="1">
                          <a:effectLst/>
                          <a:latin typeface="+mj-lt"/>
                        </a:rPr>
                        <a:t> </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16"/>
                  </a:ext>
                </a:extLst>
              </a:tr>
              <a:tr h="255005">
                <a:tc>
                  <a:txBody>
                    <a:bodyPr/>
                    <a:lstStyle/>
                    <a:p>
                      <a:pPr>
                        <a:lnSpc>
                          <a:spcPct val="115000"/>
                        </a:lnSpc>
                        <a:spcAft>
                          <a:spcPts val="0"/>
                        </a:spcAft>
                      </a:pPr>
                      <a:r>
                        <a:rPr lang="en-GB" sz="1350" b="1" dirty="0">
                          <a:solidFill>
                            <a:srgbClr val="FFFF00"/>
                          </a:solidFill>
                          <a:effectLst/>
                          <a:latin typeface="+mj-lt"/>
                        </a:rPr>
                        <a:t>Fair and Vibrant Society</a:t>
                      </a:r>
                      <a:endParaRPr lang="en-GB" sz="1350" b="1" dirty="0">
                        <a:solidFill>
                          <a:srgbClr val="FFFF00"/>
                        </a:solidFill>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17"/>
                  </a:ext>
                </a:extLst>
              </a:tr>
              <a:tr h="285370">
                <a:tc>
                  <a:txBody>
                    <a:bodyPr/>
                    <a:lstStyle/>
                    <a:p>
                      <a:pPr>
                        <a:lnSpc>
                          <a:spcPct val="115000"/>
                        </a:lnSpc>
                        <a:spcAft>
                          <a:spcPts val="0"/>
                        </a:spcAft>
                      </a:pPr>
                      <a:r>
                        <a:rPr lang="en-GB" sz="1350" b="1" dirty="0">
                          <a:effectLst/>
                          <a:latin typeface="+mj-lt"/>
                        </a:rPr>
                        <a:t>Civil Society and Social Innovation</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Research, data, international, capacity building</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RC (MIC)</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18"/>
                  </a:ext>
                </a:extLst>
              </a:tr>
              <a:tr h="255005">
                <a:tc>
                  <a:txBody>
                    <a:bodyPr/>
                    <a:lstStyle/>
                    <a:p>
                      <a:pPr>
                        <a:lnSpc>
                          <a:spcPct val="115000"/>
                        </a:lnSpc>
                        <a:spcAft>
                          <a:spcPts val="0"/>
                        </a:spcAft>
                      </a:pPr>
                      <a:r>
                        <a:rPr lang="en-GB" sz="1350" b="1" dirty="0">
                          <a:effectLst/>
                          <a:latin typeface="+mj-lt"/>
                        </a:rPr>
                        <a:t>Social Media</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Research, data and methods</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MIC (RC)</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19"/>
                  </a:ext>
                </a:extLst>
              </a:tr>
              <a:tr h="255005">
                <a:tc>
                  <a:txBody>
                    <a:bodyPr/>
                    <a:lstStyle/>
                    <a:p>
                      <a:pPr>
                        <a:lnSpc>
                          <a:spcPct val="115000"/>
                        </a:lnSpc>
                        <a:spcAft>
                          <a:spcPts val="0"/>
                        </a:spcAft>
                      </a:pPr>
                      <a:r>
                        <a:rPr lang="en-GB" sz="1350" b="1" dirty="0">
                          <a:effectLst/>
                          <a:latin typeface="+mj-lt"/>
                        </a:rPr>
                        <a:t>The</a:t>
                      </a:r>
                      <a:r>
                        <a:rPr lang="en-GB" sz="1350" b="1" baseline="0" dirty="0">
                          <a:effectLst/>
                          <a:latin typeface="+mj-lt"/>
                        </a:rPr>
                        <a:t> New Dynamics  of </a:t>
                      </a:r>
                      <a:r>
                        <a:rPr lang="en-GB" sz="1350" b="1" dirty="0">
                          <a:effectLst/>
                          <a:latin typeface="+mj-lt"/>
                        </a:rPr>
                        <a:t>Work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Research</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RC</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20"/>
                  </a:ext>
                </a:extLst>
              </a:tr>
              <a:tr h="255005">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 </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21"/>
                  </a:ext>
                </a:extLst>
              </a:tr>
              <a:tr h="255005">
                <a:tc>
                  <a:txBody>
                    <a:bodyPr/>
                    <a:lstStyle/>
                    <a:p>
                      <a:pPr>
                        <a:lnSpc>
                          <a:spcPct val="115000"/>
                        </a:lnSpc>
                        <a:spcAft>
                          <a:spcPts val="0"/>
                        </a:spcAft>
                      </a:pPr>
                      <a:r>
                        <a:rPr lang="en-GB" sz="1350" b="1" dirty="0">
                          <a:effectLst/>
                          <a:latin typeface="+mj-lt"/>
                        </a:rPr>
                        <a:t>The Future of the </a:t>
                      </a:r>
                      <a:r>
                        <a:rPr lang="en-GB" sz="1350" b="1">
                          <a:effectLst/>
                          <a:latin typeface="+mj-lt"/>
                        </a:rPr>
                        <a:t>UK in Europe</a:t>
                      </a:r>
                      <a:endParaRPr lang="en-GB" sz="1350" b="1" dirty="0">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a:effectLst/>
                          <a:latin typeface="+mj-lt"/>
                        </a:rPr>
                        <a:t>Research, data, international</a:t>
                      </a:r>
                      <a:endParaRPr lang="en-GB" sz="1350" b="1">
                        <a:effectLst/>
                        <a:latin typeface="+mj-lt"/>
                        <a:ea typeface="Times New Roman"/>
                        <a:cs typeface="Times New Roman"/>
                      </a:endParaRPr>
                    </a:p>
                  </a:txBody>
                  <a:tcPr marL="50601" marR="50601" marT="0" marB="0"/>
                </a:tc>
                <a:tc>
                  <a:txBody>
                    <a:bodyPr/>
                    <a:lstStyle/>
                    <a:p>
                      <a:pPr>
                        <a:lnSpc>
                          <a:spcPct val="115000"/>
                        </a:lnSpc>
                        <a:spcAft>
                          <a:spcPts val="0"/>
                        </a:spcAft>
                      </a:pPr>
                      <a:r>
                        <a:rPr lang="en-GB" sz="1350" b="1" dirty="0">
                          <a:effectLst/>
                          <a:latin typeface="+mj-lt"/>
                        </a:rPr>
                        <a:t>Council</a:t>
                      </a:r>
                      <a:endParaRPr lang="en-GB" sz="1350" b="1" dirty="0">
                        <a:effectLst/>
                        <a:latin typeface="+mj-lt"/>
                        <a:ea typeface="Times New Roman"/>
                        <a:cs typeface="Times New Roman"/>
                      </a:endParaRPr>
                    </a:p>
                  </a:txBody>
                  <a:tcPr marL="50601" marR="50601" marT="0" marB="0"/>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413924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54088"/>
            <a:ext cx="8229600" cy="1122362"/>
          </a:xfrm>
        </p:spPr>
        <p:txBody>
          <a:bodyPr/>
          <a:lstStyle/>
          <a:p>
            <a:r>
              <a:rPr lang="en-GB" dirty="0"/>
              <a:t>Partnerships and Collaboration</a:t>
            </a:r>
          </a:p>
        </p:txBody>
      </p:sp>
      <p:sp>
        <p:nvSpPr>
          <p:cNvPr id="3" name="Content Placeholder 2"/>
          <p:cNvSpPr>
            <a:spLocks noGrp="1"/>
          </p:cNvSpPr>
          <p:nvPr>
            <p:ph idx="1"/>
          </p:nvPr>
        </p:nvSpPr>
        <p:spPr>
          <a:xfrm>
            <a:off x="457200" y="2206625"/>
            <a:ext cx="8486775" cy="4502150"/>
          </a:xfrm>
        </p:spPr>
        <p:txBody>
          <a:bodyPr>
            <a:normAutofit fontScale="77500" lnSpcReduction="20000"/>
          </a:bodyPr>
          <a:lstStyle/>
          <a:p>
            <a:pPr>
              <a:defRPr/>
            </a:pPr>
            <a:r>
              <a:rPr lang="en-US" sz="3800" dirty="0"/>
              <a:t>A fundamental shift towards a collaborative approach, with partnership and co-funding at the heart of all that we do: </a:t>
            </a:r>
          </a:p>
          <a:p>
            <a:pPr lvl="1">
              <a:defRPr/>
            </a:pPr>
            <a:r>
              <a:rPr lang="en-US" sz="2600" dirty="0"/>
              <a:t>We attract £23m of additional co-funding from government departments, private sector, civil society and international bodies</a:t>
            </a:r>
          </a:p>
          <a:p>
            <a:pPr lvl="1">
              <a:defRPr/>
            </a:pPr>
            <a:r>
              <a:rPr lang="en-US" sz="2600" dirty="0"/>
              <a:t>Co-production ensures research is better placed to inform policy and practice, increasing the likelihood of impact.</a:t>
            </a:r>
          </a:p>
          <a:p>
            <a:pPr lvl="1">
              <a:defRPr/>
            </a:pPr>
            <a:r>
              <a:rPr lang="en-GB" sz="2600" dirty="0"/>
              <a:t>P</a:t>
            </a:r>
            <a:r>
              <a:rPr lang="en-US" sz="2600" dirty="0"/>
              <a:t>rivate sector prioritised for increased engagement and co-funding</a:t>
            </a:r>
          </a:p>
          <a:p>
            <a:pPr lvl="0">
              <a:defRPr/>
            </a:pPr>
            <a:r>
              <a:rPr lang="en-US" sz="3800" dirty="0">
                <a:solidFill>
                  <a:prstClr val="black"/>
                </a:solidFill>
              </a:rPr>
              <a:t>Increasingly viewed as partner of choice for government departments and other </a:t>
            </a:r>
            <a:r>
              <a:rPr lang="en-US" sz="3800" dirty="0" err="1">
                <a:solidFill>
                  <a:prstClr val="black"/>
                </a:solidFill>
              </a:rPr>
              <a:t>organisations</a:t>
            </a:r>
            <a:endParaRPr lang="en-US" sz="3800" dirty="0">
              <a:solidFill>
                <a:prstClr val="black"/>
              </a:solidFill>
            </a:endParaRPr>
          </a:p>
          <a:p>
            <a:pPr lvl="1">
              <a:defRPr/>
            </a:pPr>
            <a:r>
              <a:rPr lang="en-US" sz="2600" dirty="0">
                <a:solidFill>
                  <a:prstClr val="black"/>
                </a:solidFill>
              </a:rPr>
              <a:t>Longstanding partnership with DFID</a:t>
            </a:r>
          </a:p>
          <a:p>
            <a:pPr lvl="1">
              <a:defRPr/>
            </a:pPr>
            <a:r>
              <a:rPr lang="en-US" sz="2600" dirty="0">
                <a:solidFill>
                  <a:prstClr val="black"/>
                </a:solidFill>
              </a:rPr>
              <a:t>Work with Cabinet Office to establish ‘What Works’ network</a:t>
            </a:r>
          </a:p>
          <a:p>
            <a:pPr>
              <a:buFont typeface="Lucida Grande"/>
              <a:buNone/>
              <a:defRPr/>
            </a:pPr>
            <a:endParaRPr lang="en-US" dirty="0"/>
          </a:p>
        </p:txBody>
      </p:sp>
    </p:spTree>
    <p:extLst>
      <p:ext uri="{BB962C8B-B14F-4D97-AF65-F5344CB8AC3E}">
        <p14:creationId xmlns:p14="http://schemas.microsoft.com/office/powerpoint/2010/main" val="326639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mj-lt"/>
              </a:rPr>
              <a:t>ESRC’s Development Research Portfolio</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88248844"/>
              </p:ext>
            </p:extLst>
          </p:nvPr>
        </p:nvGraphicFramePr>
        <p:xfrm>
          <a:off x="457201" y="1943101"/>
          <a:ext cx="8369298" cy="4690757"/>
        </p:xfrm>
        <a:graphic>
          <a:graphicData uri="http://schemas.openxmlformats.org/drawingml/2006/table">
            <a:tbl>
              <a:tblPr firstRow="1" firstCol="1" bandRow="1">
                <a:tableStyleId>{69012ECD-51FC-41F1-AA8D-1B2483CD663E}</a:tableStyleId>
              </a:tblPr>
              <a:tblGrid>
                <a:gridCol w="3936999">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2065040">
                  <a:extLst>
                    <a:ext uri="{9D8B030D-6E8A-4147-A177-3AD203B41FA5}">
                      <a16:colId xmlns:a16="http://schemas.microsoft.com/office/drawing/2014/main" val="20002"/>
                    </a:ext>
                  </a:extLst>
                </a:gridCol>
                <a:gridCol w="652759">
                  <a:extLst>
                    <a:ext uri="{9D8B030D-6E8A-4147-A177-3AD203B41FA5}">
                      <a16:colId xmlns:a16="http://schemas.microsoft.com/office/drawing/2014/main" val="20003"/>
                    </a:ext>
                  </a:extLst>
                </a:gridCol>
              </a:tblGrid>
              <a:tr h="317499">
                <a:tc>
                  <a:txBody>
                    <a:bodyPr/>
                    <a:lstStyle/>
                    <a:p>
                      <a:pPr>
                        <a:lnSpc>
                          <a:spcPct val="115000"/>
                        </a:lnSpc>
                        <a:spcAft>
                          <a:spcPts val="0"/>
                        </a:spcAft>
                      </a:pPr>
                      <a:r>
                        <a:rPr lang="en-GB" sz="1600" dirty="0">
                          <a:effectLst/>
                          <a:latin typeface="+mn-lt"/>
                        </a:rPr>
                        <a:t>Title:</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Total Funding</a:t>
                      </a:r>
                    </a:p>
                  </a:txBody>
                  <a:tcPr marL="68580" marR="68580" marT="0" marB="0"/>
                </a:tc>
                <a:tc>
                  <a:txBody>
                    <a:bodyPr/>
                    <a:lstStyle/>
                    <a:p>
                      <a:pPr>
                        <a:lnSpc>
                          <a:spcPct val="115000"/>
                        </a:lnSpc>
                        <a:spcAft>
                          <a:spcPts val="0"/>
                        </a:spcAft>
                      </a:pPr>
                      <a:r>
                        <a:rPr lang="en-GB" sz="1600" dirty="0">
                          <a:effectLst/>
                          <a:latin typeface="+mn-lt"/>
                        </a:rPr>
                        <a:t>Co-funders:</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Start date:</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288125">
                <a:tc>
                  <a:txBody>
                    <a:bodyPr/>
                    <a:lstStyle/>
                    <a:p>
                      <a:pPr>
                        <a:lnSpc>
                          <a:spcPct val="115000"/>
                        </a:lnSpc>
                        <a:spcAft>
                          <a:spcPts val="0"/>
                        </a:spcAft>
                      </a:pPr>
                      <a:r>
                        <a:rPr lang="en-GB" sz="1600" dirty="0">
                          <a:effectLst/>
                          <a:latin typeface="+mn-lt"/>
                        </a:rPr>
                        <a:t>Joint Fund for Poverty Alleviation</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£62.9M</a:t>
                      </a:r>
                    </a:p>
                  </a:txBody>
                  <a:tcPr marL="68580" marR="68580" marT="0" marB="0"/>
                </a:tc>
                <a:tc>
                  <a:txBody>
                    <a:bodyPr/>
                    <a:lstStyle/>
                    <a:p>
                      <a:pPr>
                        <a:lnSpc>
                          <a:spcPct val="115000"/>
                        </a:lnSpc>
                        <a:spcAft>
                          <a:spcPts val="0"/>
                        </a:spcAft>
                      </a:pPr>
                      <a:r>
                        <a:rPr lang="en-GB" sz="1600">
                          <a:effectLst/>
                          <a:latin typeface="+mn-lt"/>
                        </a:rPr>
                        <a:t>ESRC/DFID</a:t>
                      </a:r>
                      <a:endParaRPr lang="en-GB" sz="160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2005</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88125">
                <a:tc>
                  <a:txBody>
                    <a:bodyPr/>
                    <a:lstStyle/>
                    <a:p>
                      <a:pPr>
                        <a:lnSpc>
                          <a:spcPct val="115000"/>
                        </a:lnSpc>
                        <a:spcAft>
                          <a:spcPts val="0"/>
                        </a:spcAft>
                      </a:pPr>
                      <a:r>
                        <a:rPr lang="en-GB" sz="1600" dirty="0">
                          <a:effectLst/>
                          <a:latin typeface="+mn-lt"/>
                        </a:rPr>
                        <a:t>Growth Research Programme- DEGRP</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£20.9M</a:t>
                      </a:r>
                    </a:p>
                  </a:txBody>
                  <a:tcPr marL="68580" marR="68580" marT="0" marB="0"/>
                </a:tc>
                <a:tc>
                  <a:txBody>
                    <a:bodyPr/>
                    <a:lstStyle/>
                    <a:p>
                      <a:pPr>
                        <a:lnSpc>
                          <a:spcPct val="115000"/>
                        </a:lnSpc>
                        <a:spcAft>
                          <a:spcPts val="0"/>
                        </a:spcAft>
                      </a:pPr>
                      <a:r>
                        <a:rPr lang="en-GB" sz="1600">
                          <a:effectLst/>
                          <a:latin typeface="+mn-lt"/>
                        </a:rPr>
                        <a:t>DFID/ESRC</a:t>
                      </a:r>
                      <a:endParaRPr lang="en-GB" sz="1600">
                        <a:effectLst/>
                        <a:latin typeface="+mn-lt"/>
                        <a:ea typeface="Calibri"/>
                        <a:cs typeface="Times New Roman"/>
                      </a:endParaRPr>
                    </a:p>
                  </a:txBody>
                  <a:tcPr marL="68580" marR="68580" marT="0" marB="0"/>
                </a:tc>
                <a:tc>
                  <a:txBody>
                    <a:bodyPr/>
                    <a:lstStyle/>
                    <a:p>
                      <a:pPr>
                        <a:lnSpc>
                          <a:spcPct val="115000"/>
                        </a:lnSpc>
                        <a:spcAft>
                          <a:spcPts val="0"/>
                        </a:spcAft>
                      </a:pPr>
                      <a:r>
                        <a:rPr lang="en-GB" sz="1600">
                          <a:effectLst/>
                          <a:latin typeface="+mn-lt"/>
                        </a:rPr>
                        <a:t>2011</a:t>
                      </a:r>
                      <a:endParaRPr lang="en-GB" sz="160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288125">
                <a:tc>
                  <a:txBody>
                    <a:bodyPr/>
                    <a:lstStyle/>
                    <a:p>
                      <a:pPr>
                        <a:lnSpc>
                          <a:spcPct val="115000"/>
                        </a:lnSpc>
                        <a:spcAft>
                          <a:spcPts val="0"/>
                        </a:spcAft>
                      </a:pPr>
                      <a:r>
                        <a:rPr lang="en-GB" sz="1600" dirty="0">
                          <a:effectLst/>
                          <a:latin typeface="+mn-lt"/>
                        </a:rPr>
                        <a:t>China and Africa research programme</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£4.5M</a:t>
                      </a:r>
                    </a:p>
                  </a:txBody>
                  <a:tcPr marL="68580" marR="68580" marT="0" marB="0"/>
                </a:tc>
                <a:tc>
                  <a:txBody>
                    <a:bodyPr/>
                    <a:lstStyle/>
                    <a:p>
                      <a:pPr>
                        <a:lnSpc>
                          <a:spcPct val="115000"/>
                        </a:lnSpc>
                        <a:spcAft>
                          <a:spcPts val="0"/>
                        </a:spcAft>
                      </a:pPr>
                      <a:r>
                        <a:rPr lang="en-GB" sz="1600" dirty="0">
                          <a:effectLst/>
                          <a:latin typeface="+mn-lt"/>
                        </a:rPr>
                        <a:t>DFID/ESRC</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2014</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595485">
                <a:tc>
                  <a:txBody>
                    <a:bodyPr/>
                    <a:lstStyle/>
                    <a:p>
                      <a:pPr>
                        <a:lnSpc>
                          <a:spcPct val="115000"/>
                        </a:lnSpc>
                        <a:spcAft>
                          <a:spcPts val="0"/>
                        </a:spcAft>
                      </a:pPr>
                      <a:r>
                        <a:rPr lang="en-GB" sz="1600" dirty="0">
                          <a:effectLst/>
                          <a:latin typeface="+mn-lt"/>
                        </a:rPr>
                        <a:t>Ecosystem Services for Poverty Alleviation- ESPA</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£40.5M</a:t>
                      </a:r>
                    </a:p>
                  </a:txBody>
                  <a:tcPr marL="68580" marR="68580" marT="0" marB="0"/>
                </a:tc>
                <a:tc>
                  <a:txBody>
                    <a:bodyPr/>
                    <a:lstStyle/>
                    <a:p>
                      <a:pPr>
                        <a:lnSpc>
                          <a:spcPct val="115000"/>
                        </a:lnSpc>
                        <a:spcAft>
                          <a:spcPts val="0"/>
                        </a:spcAft>
                      </a:pPr>
                      <a:r>
                        <a:rPr lang="en-GB" sz="1600" dirty="0">
                          <a:effectLst/>
                          <a:latin typeface="+mn-lt"/>
                        </a:rPr>
                        <a:t>NERC/DFID/ESRC</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2009</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595485">
                <a:tc>
                  <a:txBody>
                    <a:bodyPr/>
                    <a:lstStyle/>
                    <a:p>
                      <a:pPr>
                        <a:lnSpc>
                          <a:spcPct val="115000"/>
                        </a:lnSpc>
                        <a:spcAft>
                          <a:spcPts val="0"/>
                        </a:spcAft>
                      </a:pPr>
                      <a:r>
                        <a:rPr lang="en-GB" sz="1600" dirty="0">
                          <a:effectLst/>
                          <a:latin typeface="+mn-lt"/>
                        </a:rPr>
                        <a:t>Population, reproductive health and economic development (POPOV)</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£2.9M</a:t>
                      </a:r>
                    </a:p>
                  </a:txBody>
                  <a:tcPr marL="68580" marR="68580" marT="0" marB="0"/>
                </a:tc>
                <a:tc>
                  <a:txBody>
                    <a:bodyPr/>
                    <a:lstStyle/>
                    <a:p>
                      <a:pPr>
                        <a:lnSpc>
                          <a:spcPct val="115000"/>
                        </a:lnSpc>
                        <a:spcAft>
                          <a:spcPts val="0"/>
                        </a:spcAft>
                      </a:pPr>
                      <a:r>
                        <a:rPr lang="en-GB" sz="1600" dirty="0">
                          <a:effectLst/>
                          <a:latin typeface="+mn-lt"/>
                        </a:rPr>
                        <a:t>ESRC/Hewlett Foundation</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2012</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5"/>
                  </a:ext>
                </a:extLst>
              </a:tr>
              <a:tr h="595485">
                <a:tc>
                  <a:txBody>
                    <a:bodyPr/>
                    <a:lstStyle/>
                    <a:p>
                      <a:pPr>
                        <a:lnSpc>
                          <a:spcPct val="115000"/>
                        </a:lnSpc>
                        <a:spcAft>
                          <a:spcPts val="0"/>
                        </a:spcAft>
                      </a:pPr>
                      <a:r>
                        <a:rPr lang="en-GB" sz="1600" dirty="0">
                          <a:effectLst/>
                          <a:latin typeface="+mn-lt"/>
                        </a:rPr>
                        <a:t>Zoonoses and Emerging Livestock Systems -ZELS</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£19.5M</a:t>
                      </a:r>
                    </a:p>
                  </a:txBody>
                  <a:tcPr marL="68580" marR="68580" marT="0" marB="0"/>
                </a:tc>
                <a:tc>
                  <a:txBody>
                    <a:bodyPr/>
                    <a:lstStyle/>
                    <a:p>
                      <a:pPr>
                        <a:lnSpc>
                          <a:spcPct val="115000"/>
                        </a:lnSpc>
                        <a:spcAft>
                          <a:spcPts val="0"/>
                        </a:spcAft>
                      </a:pPr>
                      <a:r>
                        <a:rPr lang="en-GB" sz="1600" dirty="0">
                          <a:effectLst/>
                          <a:latin typeface="+mn-lt"/>
                        </a:rPr>
                        <a:t>DFID/BBSRC/ESRC/</a:t>
                      </a:r>
                    </a:p>
                    <a:p>
                      <a:pPr>
                        <a:lnSpc>
                          <a:spcPct val="115000"/>
                        </a:lnSpc>
                        <a:spcAft>
                          <a:spcPts val="0"/>
                        </a:spcAft>
                      </a:pPr>
                      <a:r>
                        <a:rPr lang="en-GB" sz="1600" dirty="0">
                          <a:effectLst/>
                          <a:latin typeface="+mn-lt"/>
                        </a:rPr>
                        <a:t>MRC/NERC/DSTL</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2013</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6"/>
                  </a:ext>
                </a:extLst>
              </a:tr>
              <a:tr h="595485">
                <a:tc>
                  <a:txBody>
                    <a:bodyPr/>
                    <a:lstStyle/>
                    <a:p>
                      <a:pPr>
                        <a:lnSpc>
                          <a:spcPct val="115000"/>
                        </a:lnSpc>
                        <a:spcAft>
                          <a:spcPts val="0"/>
                        </a:spcAft>
                      </a:pPr>
                      <a:r>
                        <a:rPr lang="en-GB" sz="1600" u="sng" dirty="0">
                          <a:effectLst/>
                          <a:latin typeface="+mn-lt"/>
                        </a:rPr>
                        <a:t>U</a:t>
                      </a:r>
                      <a:r>
                        <a:rPr lang="en-GB" sz="1600" dirty="0">
                          <a:effectLst/>
                          <a:latin typeface="+mn-lt"/>
                        </a:rPr>
                        <a:t>nlocking the </a:t>
                      </a:r>
                      <a:r>
                        <a:rPr lang="en-GB" sz="1600" u="sng" dirty="0">
                          <a:effectLst/>
                          <a:latin typeface="+mn-lt"/>
                        </a:rPr>
                        <a:t>P</a:t>
                      </a:r>
                      <a:r>
                        <a:rPr lang="en-GB" sz="1600" dirty="0">
                          <a:effectLst/>
                          <a:latin typeface="+mn-lt"/>
                        </a:rPr>
                        <a:t>otential of </a:t>
                      </a:r>
                      <a:r>
                        <a:rPr lang="en-GB" sz="1600" u="sng" dirty="0">
                          <a:effectLst/>
                          <a:latin typeface="+mn-lt"/>
                        </a:rPr>
                        <a:t>Gro</a:t>
                      </a:r>
                      <a:r>
                        <a:rPr lang="en-GB" sz="1600" dirty="0">
                          <a:effectLst/>
                          <a:latin typeface="+mn-lt"/>
                        </a:rPr>
                        <a:t>undwater for the Poor (</a:t>
                      </a:r>
                      <a:r>
                        <a:rPr lang="en-GB" sz="1600" dirty="0" err="1">
                          <a:effectLst/>
                          <a:latin typeface="+mn-lt"/>
                        </a:rPr>
                        <a:t>UPGro</a:t>
                      </a:r>
                      <a:r>
                        <a:rPr lang="en-GB" sz="1600" dirty="0">
                          <a:effectLst/>
                          <a:latin typeface="+mn-lt"/>
                        </a:rPr>
                        <a:t>)</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£12M</a:t>
                      </a:r>
                    </a:p>
                  </a:txBody>
                  <a:tcPr marL="68580" marR="68580" marT="0" marB="0"/>
                </a:tc>
                <a:tc>
                  <a:txBody>
                    <a:bodyPr/>
                    <a:lstStyle/>
                    <a:p>
                      <a:pPr>
                        <a:lnSpc>
                          <a:spcPct val="115000"/>
                        </a:lnSpc>
                        <a:spcAft>
                          <a:spcPts val="0"/>
                        </a:spcAft>
                      </a:pPr>
                      <a:r>
                        <a:rPr lang="en-GB" sz="1600">
                          <a:effectLst/>
                          <a:latin typeface="+mn-lt"/>
                        </a:rPr>
                        <a:t>DFID/NERC/ESRC</a:t>
                      </a:r>
                      <a:endParaRPr lang="en-GB" sz="160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2013</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7"/>
                  </a:ext>
                </a:extLst>
              </a:tr>
              <a:tr h="595485">
                <a:tc>
                  <a:txBody>
                    <a:bodyPr/>
                    <a:lstStyle/>
                    <a:p>
                      <a:pPr>
                        <a:lnSpc>
                          <a:spcPct val="115000"/>
                        </a:lnSpc>
                        <a:spcAft>
                          <a:spcPts val="0"/>
                        </a:spcAft>
                      </a:pPr>
                      <a:r>
                        <a:rPr lang="en-GB" sz="1600" dirty="0">
                          <a:effectLst/>
                          <a:latin typeface="+mn-lt"/>
                        </a:rPr>
                        <a:t>Health Systems Research</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£15M</a:t>
                      </a:r>
                    </a:p>
                  </a:txBody>
                  <a:tcPr marL="68580" marR="68580" marT="0" marB="0"/>
                </a:tc>
                <a:tc>
                  <a:txBody>
                    <a:bodyPr/>
                    <a:lstStyle/>
                    <a:p>
                      <a:pPr>
                        <a:lnSpc>
                          <a:spcPct val="115000"/>
                        </a:lnSpc>
                        <a:spcAft>
                          <a:spcPts val="0"/>
                        </a:spcAft>
                      </a:pPr>
                      <a:r>
                        <a:rPr lang="en-GB" sz="1600" dirty="0">
                          <a:effectLst/>
                          <a:latin typeface="+mn-lt"/>
                        </a:rPr>
                        <a:t>DFID/</a:t>
                      </a:r>
                      <a:r>
                        <a:rPr lang="en-GB" sz="1600" dirty="0" err="1">
                          <a:effectLst/>
                          <a:latin typeface="+mn-lt"/>
                        </a:rPr>
                        <a:t>Wellcome</a:t>
                      </a:r>
                      <a:r>
                        <a:rPr lang="en-GB" sz="1600" dirty="0">
                          <a:effectLst/>
                          <a:latin typeface="+mn-lt"/>
                        </a:rPr>
                        <a:t>/MRC/ESRC</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2013</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8"/>
                  </a:ext>
                </a:extLst>
              </a:tr>
              <a:tr h="288125">
                <a:tc>
                  <a:txBody>
                    <a:bodyPr/>
                    <a:lstStyle/>
                    <a:p>
                      <a:pPr>
                        <a:lnSpc>
                          <a:spcPct val="115000"/>
                        </a:lnSpc>
                        <a:spcAft>
                          <a:spcPts val="0"/>
                        </a:spcAft>
                      </a:pPr>
                      <a:r>
                        <a:rPr lang="en-GB" sz="1600">
                          <a:effectLst/>
                          <a:latin typeface="+mn-lt"/>
                        </a:rPr>
                        <a:t>Education Systems Research</a:t>
                      </a:r>
                      <a:endParaRPr lang="en-GB" sz="160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ea typeface="Calibri"/>
                          <a:cs typeface="Times New Roman"/>
                        </a:rPr>
                        <a:t>£20M</a:t>
                      </a:r>
                    </a:p>
                  </a:txBody>
                  <a:tcPr marL="68580" marR="68580" marT="0" marB="0"/>
                </a:tc>
                <a:tc>
                  <a:txBody>
                    <a:bodyPr/>
                    <a:lstStyle/>
                    <a:p>
                      <a:pPr>
                        <a:lnSpc>
                          <a:spcPct val="115000"/>
                        </a:lnSpc>
                        <a:spcAft>
                          <a:spcPts val="0"/>
                        </a:spcAft>
                      </a:pPr>
                      <a:r>
                        <a:rPr lang="en-GB" sz="1600" dirty="0">
                          <a:effectLst/>
                          <a:latin typeface="+mn-lt"/>
                        </a:rPr>
                        <a:t>DFID/ESRC</a:t>
                      </a:r>
                      <a:endParaRPr lang="en-GB" sz="1600" dirty="0">
                        <a:effectLst/>
                        <a:latin typeface="+mn-lt"/>
                        <a:ea typeface="Calibri"/>
                        <a:cs typeface="Times New Roman"/>
                      </a:endParaRPr>
                    </a:p>
                  </a:txBody>
                  <a:tcPr marL="68580" marR="68580" marT="0" marB="0"/>
                </a:tc>
                <a:tc>
                  <a:txBody>
                    <a:bodyPr/>
                    <a:lstStyle/>
                    <a:p>
                      <a:pPr>
                        <a:lnSpc>
                          <a:spcPct val="115000"/>
                        </a:lnSpc>
                        <a:spcAft>
                          <a:spcPts val="0"/>
                        </a:spcAft>
                      </a:pPr>
                      <a:r>
                        <a:rPr lang="en-GB" sz="1600" dirty="0">
                          <a:effectLst/>
                          <a:latin typeface="+mn-lt"/>
                        </a:rPr>
                        <a:t> 2014</a:t>
                      </a:r>
                      <a:endParaRPr lang="en-GB" sz="1600" dirty="0">
                        <a:effectLst/>
                        <a:latin typeface="+mn-lt"/>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92348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Year xmlns="http://schemas.microsoft.com/sharepoint/v3" xsi:nil="true"/>
    <Retention_x0020_Days_x0020_Elapsed xmlns="http://schemas.microsoft.com/sharepoint/v3" xsi:nil="true"/>
    <Objective_x0020_ID xmlns="http://schemas.microsoft.com/sharepoint/v3" xsi:nil="true"/>
    <Email_x0020_Subject xmlns="http://schemas.microsoft.com/sharepoint/v3" xsi:nil="true"/>
    <Email_x0020_Sent_x0020_On_x0020_Time xmlns="http://schemas.microsoft.com/sharepoint/v3" xsi:nil="true"/>
    <Item_x0020_Status xmlns="http://schemas.microsoft.com/sharepoint/v3">Document</Item_x0020_Status>
    <Generated_x0020_By xmlns="http://schemas.microsoft.com/sharepoint/v3" xsi:nil="true"/>
    <Email_x0020_Sensitivity xmlns="http://schemas.microsoft.com/sharepoint/v3" xsi:nil="true"/>
    <Email_x0020_To xmlns="http://schemas.microsoft.com/sharepoint/v3" xsi:nil="true"/>
    <Email_x0020_Sender xmlns="http://schemas.microsoft.com/sharepoint/v3" xsi:nil="true"/>
    <Email_x0020_Importance xmlns="http://schemas.microsoft.com/sharepoint/v3" xsi:nil="true"/>
    <Discipline xmlns="http://schemas.microsoft.com/sharepoint/v3" xsi:nil="true"/>
    <Principal_x0020_Applicant xmlns="http://schemas.microsoft.com/sharepoint/v3" xsi:nil="true"/>
    <Classification xmlns="http://schemas.microsoft.com/sharepoint/v3" xsi:nil="true"/>
    <Created_x0020_By_x0020_Extra_x0020_Info xmlns="77849d38-8df3-432f-a373-cb641c8af090" xsi:nil="true"/>
    <Parent_x0020_ID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orrespondence" ma:contentTypeID="0x010100DD3673D5398E024C85E79D13491073B1010200D2F85A9C90DC0E42AB2B224D35A59A97" ma:contentTypeVersion="8" ma:contentTypeDescription="Correspondence content type" ma:contentTypeScope="" ma:versionID="180b135d39e137b952a0179add877774">
  <xsd:schema xmlns:xsd="http://www.w3.org/2001/XMLSchema" xmlns:p="http://schemas.microsoft.com/office/2006/metadata/properties" xmlns:ns1="http://schemas.microsoft.com/sharepoint/v3" xmlns:ns2="77849d38-8df3-432f-a373-cb641c8af090" xmlns:ns3="889a1530-b833-4cb0-9d69-8e0453c44f6f" targetNamespace="http://schemas.microsoft.com/office/2006/metadata/properties" ma:root="true" ma:fieldsID="260472f981a2af6bc8e56658b3e1f13c" ns1:_="" ns2:_="" ns3:_="">
    <xsd:import namespace="http://schemas.microsoft.com/sharepoint/v3"/>
    <xsd:import namespace="77849d38-8df3-432f-a373-cb641c8af090"/>
    <xsd:import namespace="889a1530-b833-4cb0-9d69-8e0453c44f6f"/>
    <xsd:element name="properties">
      <xsd:complexType>
        <xsd:sequence>
          <xsd:element name="documentManagement">
            <xsd:complexType>
              <xsd:all>
                <xsd:element ref="ns1:Item_x0020_Status"/>
                <xsd:element ref="ns2:Created_x0020_By_x0020_Extra_x0020_Info" minOccurs="0"/>
                <xsd:element ref="ns1:Discipline" minOccurs="0"/>
                <xsd:element ref="ns1:Retention_x0020_Days_x0020_Elapsed" minOccurs="0"/>
                <xsd:element ref="ns1:Objective_x0020_ID" minOccurs="0"/>
                <xsd:element ref="ns1:Parent_x0020_ID" minOccurs="0"/>
                <xsd:element ref="ns1:Year" minOccurs="0"/>
                <xsd:element ref="ns1:Generated_x0020_By" minOccurs="0"/>
                <xsd:element ref="ns1:Principal_x0020_Applicant" minOccurs="0"/>
                <xsd:element ref="ns1:Email_x0020_To" minOccurs="0"/>
                <xsd:element ref="ns1:Email_x0020_Subject" minOccurs="0"/>
                <xsd:element ref="ns1:Email_x0020_Sender" minOccurs="0"/>
                <xsd:element ref="ns1:Email_x0020_Sent_x0020_On_x0020_Time" minOccurs="0"/>
                <xsd:element ref="ns1:Email_x0020_Importance" minOccurs="0"/>
                <xsd:element ref="ns1:Email_x0020_Sensitivity" minOccurs="0"/>
                <xsd:element ref="ns1:Classification" minOccurs="0"/>
                <xsd:element ref="ns3:_dlc_Exempt" minOccurs="0"/>
                <xsd:element ref="ns3:_dlc_ExpireDateSaved" minOccurs="0"/>
                <xsd:element ref="ns3:_dlc_Expire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tem_x0020_Status" ma:index="8" ma:displayName="Item Status" ma:default="Document" ma:format="Dropdown" ma:internalName="Item_x0020_Status" ma:readOnly="false">
      <xsd:simpleType>
        <xsd:restriction base="dms:Choice">
          <xsd:enumeration value="Document"/>
          <xsd:enumeration value="Record"/>
        </xsd:restriction>
      </xsd:simpleType>
    </xsd:element>
    <xsd:element name="Discipline" ma:index="10" nillable="true" ma:displayName="Discipline" ma:format="Dropdown" ma:hidden="true" ma:internalName="Discipline" ma:readOnly="false">
      <xsd:simpleType>
        <xsd:restriction base="dms:Choice">
          <xsd:enumeration value="Area and Development Studies"/>
          <xsd:enumeration value="Arts and Humanities"/>
          <xsd:enumeration value="Biological Sciences"/>
          <xsd:enumeration value="Demography"/>
          <xsd:enumeration value="Economic and Social History"/>
          <xsd:enumeration value="Economics"/>
          <xsd:enumeration value="Education"/>
          <xsd:enumeration value="Engineering and Physical Sciences (includes Astronomy and Particle Physics)"/>
          <xsd:enumeration value="Environmental Planning"/>
          <xsd:enumeration value="Environmental Planning/Planning"/>
          <xsd:enumeration value="Environmental Sciences"/>
          <xsd:enumeration value="Housing Management"/>
          <xsd:enumeration value="Human Geography"/>
          <xsd:enumeration value="Interdisciplinary Studies"/>
          <xsd:enumeration value="Linguistics"/>
          <xsd:enumeration value="Management and Business Studies"/>
          <xsd:enumeration value="Medical Sciences"/>
          <xsd:enumeration value="Medicine and Nursing"/>
          <xsd:enumeration value="Multidisciplinary"/>
          <xsd:enumeration value="No Lead Discipline"/>
          <xsd:enumeration value="NULL"/>
          <xsd:enumeration value="Political Science and International Relations"/>
          <xsd:enumeration value="Political Science and International Studies"/>
          <xsd:enumeration value="Psychology"/>
          <xsd:enumeration value="Public Engagement Grants"/>
          <xsd:enumeration value="Science and Technology Studies"/>
          <xsd:enumeration value="Science, Technology and Engineering"/>
          <xsd:enumeration value="Social Anthropology"/>
          <xsd:enumeration value="Social Policy"/>
          <xsd:enumeration value="Social Sciences"/>
          <xsd:enumeration value="Social Work"/>
          <xsd:enumeration value="Socio-Legal Studies"/>
          <xsd:enumeration value="Sociology"/>
          <xsd:enumeration value="Statistics, Computing and Methodology"/>
          <xsd:enumeration value="Statistics, Methods and Computing"/>
        </xsd:restriction>
      </xsd:simpleType>
    </xsd:element>
    <xsd:element name="Retention_x0020_Days_x0020_Elapsed" ma:index="11" nillable="true" ma:displayName="Retention Days Elapsed" ma:hidden="true" ma:internalName="Retention_x0020_Days_x0020_Elapsed" ma:readOnly="false">
      <xsd:simpleType>
        <xsd:restriction base="dms:Number"/>
      </xsd:simpleType>
    </xsd:element>
    <xsd:element name="Objective_x0020_ID" ma:index="12" nillable="true" ma:displayName="Objective ID" ma:hidden="true" ma:internalName="Objective_x0020_ID" ma:readOnly="false">
      <xsd:simpleType>
        <xsd:restriction base="dms:Text">
          <xsd:maxLength value="255"/>
        </xsd:restriction>
      </xsd:simpleType>
    </xsd:element>
    <xsd:element name="Parent_x0020_ID" ma:index="13" nillable="true" ma:displayName="Parent ID" ma:hidden="true" ma:internalName="Parent_x0020_ID" ma:readOnly="false">
      <xsd:simpleType>
        <xsd:restriction base="dms:Text">
          <xsd:maxLength value="255"/>
        </xsd:restriction>
      </xsd:simpleType>
    </xsd:element>
    <xsd:element name="Year" ma:index="14" nillable="true" ma:displayName="Year" ma:hidden="true" ma:internalName="Year" ma:readOnly="false">
      <xsd:simpleType>
        <xsd:restriction base="dms:Text">
          <xsd:maxLength value="255"/>
        </xsd:restriction>
      </xsd:simpleType>
    </xsd:element>
    <xsd:element name="Generated_x0020_By" ma:index="15" nillable="true" ma:displayName="Generated By" ma:hidden="true" ma:internalName="Generated_x0020_By" ma:readOnly="false">
      <xsd:simpleType>
        <xsd:restriction base="dms:Text">
          <xsd:maxLength value="255"/>
        </xsd:restriction>
      </xsd:simpleType>
    </xsd:element>
    <xsd:element name="Principal_x0020_Applicant" ma:index="16" nillable="true" ma:displayName="Principal Applicant" ma:hidden="true" ma:internalName="Principal_x0020_Applicant" ma:readOnly="false">
      <xsd:simpleType>
        <xsd:restriction base="dms:Text">
          <xsd:maxLength value="255"/>
        </xsd:restriction>
      </xsd:simpleType>
    </xsd:element>
    <xsd:element name="Email_x0020_To" ma:index="18" nillable="true" ma:displayName="Email To" ma:hidden="true" ma:internalName="Email_x0020_To" ma:readOnly="false">
      <xsd:simpleType>
        <xsd:restriction base="dms:Text">
          <xsd:maxLength value="255"/>
        </xsd:restriction>
      </xsd:simpleType>
    </xsd:element>
    <xsd:element name="Email_x0020_Subject" ma:index="19" nillable="true" ma:displayName="Email Subject" ma:hidden="true" ma:internalName="Email_x0020_Subject" ma:readOnly="false">
      <xsd:simpleType>
        <xsd:restriction base="dms:Text">
          <xsd:maxLength value="255"/>
        </xsd:restriction>
      </xsd:simpleType>
    </xsd:element>
    <xsd:element name="Email_x0020_Sender" ma:index="20" nillable="true" ma:displayName="Email Sender" ma:hidden="true" ma:internalName="Email_x0020_Sender" ma:readOnly="false">
      <xsd:simpleType>
        <xsd:restriction base="dms:Text">
          <xsd:maxLength value="255"/>
        </xsd:restriction>
      </xsd:simpleType>
    </xsd:element>
    <xsd:element name="Email_x0020_Sent_x0020_On_x0020_Time" ma:index="21" nillable="true" ma:displayName="Email Sent On Time" ma:hidden="true" ma:internalName="Email_x0020_Sent_x0020_On_x0020_Time" ma:readOnly="false">
      <xsd:simpleType>
        <xsd:restriction base="dms:Text">
          <xsd:maxLength value="255"/>
        </xsd:restriction>
      </xsd:simpleType>
    </xsd:element>
    <xsd:element name="Email_x0020_Importance" ma:index="22" nillable="true" ma:displayName="Email Importance" ma:hidden="true" ma:internalName="Email_x0020_Importance" ma:readOnly="false">
      <xsd:simpleType>
        <xsd:restriction base="dms:Text">
          <xsd:maxLength value="255"/>
        </xsd:restriction>
      </xsd:simpleType>
    </xsd:element>
    <xsd:element name="Email_x0020_Sensitivity" ma:index="23" nillable="true" ma:displayName="Email Sensitivity" ma:hidden="true" ma:internalName="Email_x0020_Sensitivity" ma:readOnly="false">
      <xsd:simpleType>
        <xsd:restriction base="dms:Text">
          <xsd:maxLength value="255"/>
        </xsd:restriction>
      </xsd:simpleType>
    </xsd:element>
    <xsd:element name="Classification" ma:index="24" nillable="true" ma:displayName="Classification" ma:format="Dropdown" ma:hidden="true" ma:internalName="Classification" ma:readOnly="false">
      <xsd:simpleType>
        <xsd:restriction base="dms:Choice">
          <xsd:enumeration value="Not Protectively Marked"/>
          <xsd:enumeration value="Protect"/>
          <xsd:enumeration value="Restricted"/>
        </xsd:restriction>
      </xsd:simpleType>
    </xsd:element>
  </xsd:schema>
  <xsd:schema xmlns:xsd="http://www.w3.org/2001/XMLSchema" xmlns:dms="http://schemas.microsoft.com/office/2006/documentManagement/types" targetNamespace="77849d38-8df3-432f-a373-cb641c8af090" elementFormDefault="qualified">
    <xsd:import namespace="http://schemas.microsoft.com/office/2006/documentManagement/types"/>
    <xsd:element name="Created_x0020_By_x0020_Extra_x0020_Info" ma:index="9" nillable="true" ma:displayName="Created By Extra Info" ma:hidden="true" ma:internalName="Created_x0020_By_x0020_Extra_x0020_Info" ma:readOnly="false">
      <xsd:simpleType>
        <xsd:restriction base="dms:Text">
          <xsd:maxLength value="255"/>
        </xsd:restriction>
      </xsd:simpleType>
    </xsd:element>
  </xsd:schema>
  <xsd:schema xmlns:xsd="http://www.w3.org/2001/XMLSchema" xmlns:dms="http://schemas.microsoft.com/office/2006/documentManagement/types" targetNamespace="889a1530-b833-4cb0-9d69-8e0453c44f6f" elementFormDefault="qualified">
    <xsd:import namespace="http://schemas.microsoft.com/office/2006/documentManagement/types"/>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hidden="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7"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spe:Receivers xmlns:spe="http://schemas.microsoft.com/sharepoint/events">
  <Receiver>
    <Name>Microsoft.Office.RecordsManagement.PolicyFeatures.ExpirationEventReceiver</Name>
    <Type>10001</Type>
    <SequenceNumber>101</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10002</Type>
    <SequenceNumber>102</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10004</Type>
    <SequenceNumber>103</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10006</Type>
    <SequenceNumber>104</SequenceNumber>
    <Assembly>Microsoft.Office.Policy, Version=12.0.0.0, Culture=neutral, PublicKeyToken=71e9bce111e9429c</Assembly>
    <Class>Microsoft.Office.RecordsManagement.Internal.UpdateExpireDate</Class>
    <Data/>
    <Filter/>
  </Receiver>
</spe:Receivers>
</file>

<file path=customXml/item4.xml><?xml version="1.0" encoding="utf-8"?>
<?mso-contentType ?>
<p:Policy xmlns:p="office.server.policy" id="10EBBAA1-D49D-4450-9A98-206D72A9F9A9" local="false">
  <p:Name>xCouncil Policy</p:Name>
  <p:Description>Cross council expiration policy</p:Description>
  <p:Statement>Cross council records will be expired based upon a time set for the content type</p:Statement>
  <p:PolicyItems>
    <p:PolicyItem featureId="Microsoft.Office.RecordsManagement.PolicyFeatures.Expiration">
      <p:Name>Expiration</p:Name>
      <p:Description>Automatic scheduling of content for processing, and expiry of content that has reached its due date.</p:Description>
      <p:CustomData>
        <data>
          <formula id="CustomExpiration.CustomExpirationFormula"/>
          <action type="workflow" id="3d4d9977-859e-4ca6-9f1f-420e6a7416cb"/>
        </data>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EEF0D3-D5DD-4205-B76F-5A08388B55D6}">
  <ds:schemaRefs>
    <ds:schemaRef ds:uri="http://schemas.microsoft.com/office/2006/metadata/properties"/>
    <ds:schemaRef ds:uri="http://schemas.microsoft.com/sharepoint/v3"/>
    <ds:schemaRef ds:uri="http://purl.org/dc/terms/"/>
    <ds:schemaRef ds:uri="http://purl.org/dc/elements/1.1/"/>
    <ds:schemaRef ds:uri="http://purl.org/dc/dcmitype/"/>
    <ds:schemaRef ds:uri="889a1530-b833-4cb0-9d69-8e0453c44f6f"/>
    <ds:schemaRef ds:uri="77849d38-8df3-432f-a373-cb641c8af090"/>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753DC7-AFB9-4CEA-A36B-511A92A25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849d38-8df3-432f-a373-cb641c8af090"/>
    <ds:schemaRef ds:uri="889a1530-b833-4cb0-9d69-8e0453c44f6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CF8A980-01FE-46AE-A8B7-1A78D94CA86D}">
  <ds:schemaRefs>
    <ds:schemaRef ds:uri="http://schemas.microsoft.com/sharepoint/events"/>
  </ds:schemaRefs>
</ds:datastoreItem>
</file>

<file path=customXml/itemProps4.xml><?xml version="1.0" encoding="utf-8"?>
<ds:datastoreItem xmlns:ds="http://schemas.openxmlformats.org/officeDocument/2006/customXml" ds:itemID="{5D2D7072-AADB-430B-A37E-E26C4DD0AA73}">
  <ds:schemaRefs>
    <ds:schemaRef ds:uri="office.server.policy"/>
  </ds:schemaRefs>
</ds:datastoreItem>
</file>

<file path=customXml/itemProps5.xml><?xml version="1.0" encoding="utf-8"?>
<ds:datastoreItem xmlns:ds="http://schemas.openxmlformats.org/officeDocument/2006/customXml" ds:itemID="{25AA7B71-D8F0-49C3-A0C4-439DE3E03C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1646</TotalTime>
  <Words>2633</Words>
  <Application>Microsoft Office PowerPoint</Application>
  <PresentationFormat>On-screen Show (4:3)</PresentationFormat>
  <Paragraphs>332</Paragraphs>
  <Slides>18</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Gill Sans MT</vt:lpstr>
      <vt:lpstr>Lucida Grande</vt:lpstr>
      <vt:lpstr>Times New Roman</vt:lpstr>
      <vt:lpstr>Wingdings</vt:lpstr>
      <vt:lpstr>Office Theme</vt:lpstr>
      <vt:lpstr>2_Office Theme</vt:lpstr>
      <vt:lpstr>Education Funding – ESRC Perspective </vt:lpstr>
      <vt:lpstr>ESRC in Context </vt:lpstr>
      <vt:lpstr>ESRC Funding</vt:lpstr>
      <vt:lpstr>Funding Opportunities</vt:lpstr>
      <vt:lpstr>Development of Strategic Priorities</vt:lpstr>
      <vt:lpstr>PowerPoint Presentation</vt:lpstr>
      <vt:lpstr>PowerPoint Presentation</vt:lpstr>
      <vt:lpstr>Partnerships and Collaboration</vt:lpstr>
      <vt:lpstr>ESRC’s Development Research Portfolio</vt:lpstr>
      <vt:lpstr>Examples of ESRC Funded Educational Research </vt:lpstr>
      <vt:lpstr>ESRC Priorities related to Education</vt:lpstr>
      <vt:lpstr>Higher Education landscape – dynamic and worthy of New Research?</vt:lpstr>
      <vt:lpstr>PowerPoint Presentation</vt:lpstr>
      <vt:lpstr>The Developing Research Programme</vt:lpstr>
      <vt:lpstr>ESRC-DFID Strategic Research Partnership</vt:lpstr>
      <vt:lpstr>ESRC/DFID Education and Development: Raising Learning Outcomes in Education Systems</vt:lpstr>
      <vt:lpstr>ESRC/DFID Education and Development: Raising Learning Outcomes in Education Systems</vt:lpstr>
      <vt:lpstr>ESRC/DFID Education and Development: Raising Learning Outcomes in Education Systems</vt:lpstr>
    </vt:vector>
  </TitlesOfParts>
  <Company>ESRC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dc:creator>
  <cp:lastModifiedBy>Shabier, Mohammed</cp:lastModifiedBy>
  <cp:revision>199</cp:revision>
  <cp:lastPrinted>2014-01-21T12:10:33Z</cp:lastPrinted>
  <dcterms:created xsi:type="dcterms:W3CDTF">2011-05-09T10:20:11Z</dcterms:created>
  <dcterms:modified xsi:type="dcterms:W3CDTF">2018-03-22T08:39:42Z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0x010100DD3673D5398E024C85E79D13491073B1010200D2F85A9C90DC0E42AB2B224D35A59A97</vt:lpwstr>
  </property>
</Properties>
</file>