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1"/>
  </p:sldMasterIdLst>
  <p:notesMasterIdLst>
    <p:notesMasterId r:id="rId16"/>
  </p:notesMasterIdLst>
  <p:handoutMasterIdLst>
    <p:handoutMasterId r:id="rId17"/>
  </p:handoutMasterIdLst>
  <p:sldIdLst>
    <p:sldId id="256" r:id="rId2"/>
    <p:sldId id="296" r:id="rId3"/>
    <p:sldId id="291" r:id="rId4"/>
    <p:sldId id="261" r:id="rId5"/>
    <p:sldId id="263" r:id="rId6"/>
    <p:sldId id="264" r:id="rId7"/>
    <p:sldId id="265" r:id="rId8"/>
    <p:sldId id="288" r:id="rId9"/>
    <p:sldId id="295" r:id="rId10"/>
    <p:sldId id="277" r:id="rId11"/>
    <p:sldId id="292" r:id="rId12"/>
    <p:sldId id="293" r:id="rId13"/>
    <p:sldId id="297" r:id="rId14"/>
    <p:sldId id="259" r:id="rId1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90"/>
    <a:srgbClr val="F09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3" autoAdjust="0"/>
    <p:restoredTop sz="73714" autoAdjust="0"/>
  </p:normalViewPr>
  <p:slideViewPr>
    <p:cSldViewPr snapToGrid="0" snapToObjects="1">
      <p:cViewPr varScale="1">
        <p:scale>
          <a:sx n="59" d="100"/>
          <a:sy n="59" d="100"/>
        </p:scale>
        <p:origin x="1788" y="72"/>
      </p:cViewPr>
      <p:guideLst>
        <p:guide orient="horz" pos="2160"/>
        <p:guide pos="54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5BE565B-B17D-DD47-B752-51BB41EE4D24}" type="datetimeFigureOut">
              <a:t>3/22/2018</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8A5FE34-73EF-1647-951E-998401A88B8D}" type="slidenum">
              <a:t>‹#›</a:t>
            </a:fld>
            <a:endParaRPr lang="en-US"/>
          </a:p>
        </p:txBody>
      </p:sp>
    </p:spTree>
    <p:extLst>
      <p:ext uri="{BB962C8B-B14F-4D97-AF65-F5344CB8AC3E}">
        <p14:creationId xmlns:p14="http://schemas.microsoft.com/office/powerpoint/2010/main" val="338496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BF8CC94-DB8D-4F3E-84C9-6324E679D5F9}" type="datetimeFigureOut">
              <a:rPr lang="en-GB" smtClean="0"/>
              <a:t>22/03/2018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07B5D6A-2FF3-40A7-9A53-58E4BFA78BEE}" type="slidenum">
              <a:rPr lang="en-GB" smtClean="0"/>
              <a:t>‹#›</a:t>
            </a:fld>
            <a:endParaRPr lang="en-GB"/>
          </a:p>
        </p:txBody>
      </p:sp>
    </p:spTree>
    <p:extLst>
      <p:ext uri="{BB962C8B-B14F-4D97-AF65-F5344CB8AC3E}">
        <p14:creationId xmlns:p14="http://schemas.microsoft.com/office/powerpoint/2010/main" val="136611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Greet audience </a:t>
            </a:r>
            <a:r>
              <a:rPr lang="en-GB" b="1" dirty="0"/>
              <a:t>AND</a:t>
            </a:r>
            <a:r>
              <a:rPr lang="en-GB" b="1" baseline="0" dirty="0"/>
              <a:t> THOSE WATCHING VIA LIVE STREAM VIDEO</a:t>
            </a:r>
            <a:endParaRPr lang="en-GB" dirty="0"/>
          </a:p>
        </p:txBody>
      </p:sp>
      <p:sp>
        <p:nvSpPr>
          <p:cNvPr id="4" name="Slide Number Placeholder 3"/>
          <p:cNvSpPr>
            <a:spLocks noGrp="1"/>
          </p:cNvSpPr>
          <p:nvPr>
            <p:ph type="sldNum" sz="quarter" idx="10"/>
          </p:nvPr>
        </p:nvSpPr>
        <p:spPr/>
        <p:txBody>
          <a:bodyPr/>
          <a:lstStyle/>
          <a:p>
            <a:fld id="{A07B5D6A-2FF3-40A7-9A53-58E4BFA78BEE}" type="slidenum">
              <a:rPr lang="en-GB" smtClean="0"/>
              <a:t>1</a:t>
            </a:fld>
            <a:endParaRPr lang="en-GB"/>
          </a:p>
        </p:txBody>
      </p:sp>
    </p:spTree>
    <p:extLst>
      <p:ext uri="{BB962C8B-B14F-4D97-AF65-F5344CB8AC3E}">
        <p14:creationId xmlns:p14="http://schemas.microsoft.com/office/powerpoint/2010/main" val="326938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DFID has committed to supporting 9 million children in primary school, 2 million in secondary school and training 190,000 teachers with £2.7bn allocated to education programmes in partner countries between 2010/11 and 2014/15.3 A majority of these programmes, representing £1.9bn, work closely with partner governments to improve the quality of education.4 </a:t>
            </a:r>
            <a:endParaRPr lang="en-GB" dirty="0"/>
          </a:p>
        </p:txBody>
      </p:sp>
      <p:sp>
        <p:nvSpPr>
          <p:cNvPr id="4" name="Slide Number Placeholder 3"/>
          <p:cNvSpPr>
            <a:spLocks noGrp="1"/>
          </p:cNvSpPr>
          <p:nvPr>
            <p:ph type="sldNum" sz="quarter" idx="10"/>
          </p:nvPr>
        </p:nvSpPr>
        <p:spPr/>
        <p:txBody>
          <a:bodyPr/>
          <a:lstStyle/>
          <a:p>
            <a:fld id="{A07B5D6A-2FF3-40A7-9A53-58E4BFA78BEE}" type="slidenum">
              <a:rPr lang="en-GB" smtClean="0"/>
              <a:t>10</a:t>
            </a:fld>
            <a:endParaRPr lang="en-GB"/>
          </a:p>
        </p:txBody>
      </p:sp>
    </p:spTree>
    <p:extLst>
      <p:ext uri="{BB962C8B-B14F-4D97-AF65-F5344CB8AC3E}">
        <p14:creationId xmlns:p14="http://schemas.microsoft.com/office/powerpoint/2010/main" val="252023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Compare systems approach to complexity.</a:t>
            </a:r>
          </a:p>
          <a:p>
            <a:pPr lvl="1"/>
            <a:r>
              <a:rPr lang="en-GB" sz="1200" kern="1200" dirty="0">
                <a:solidFill>
                  <a:schemeClr val="tx1"/>
                </a:solidFill>
                <a:effectLst/>
                <a:latin typeface="+mn-lt"/>
                <a:ea typeface="+mn-ea"/>
                <a:cs typeface="+mn-cs"/>
              </a:rPr>
              <a:t>The systems approach is strongly interdisciplinary and recognises non-linear complexity and interactions. </a:t>
            </a:r>
          </a:p>
          <a:p>
            <a:pPr lvl="1"/>
            <a:r>
              <a:rPr lang="en-GB" sz="1200" kern="1200" dirty="0">
                <a:solidFill>
                  <a:schemeClr val="tx1"/>
                </a:solidFill>
                <a:effectLst/>
                <a:latin typeface="+mn-lt"/>
                <a:ea typeface="+mn-ea"/>
                <a:cs typeface="+mn-cs"/>
              </a:rPr>
              <a:t>Tie in to our upcoming complexity workshop</a:t>
            </a:r>
            <a:r>
              <a:rPr lang="en-GB" sz="1200" kern="1200" baseline="0" dirty="0">
                <a:solidFill>
                  <a:schemeClr val="tx1"/>
                </a:solidFill>
                <a:effectLst/>
                <a:latin typeface="+mn-lt"/>
                <a:ea typeface="+mn-ea"/>
                <a:cs typeface="+mn-cs"/>
              </a:rPr>
              <a:t> – 10 February, Ben </a:t>
            </a:r>
            <a:r>
              <a:rPr lang="en-GB" sz="1200" kern="1200" baseline="0" dirty="0" err="1">
                <a:solidFill>
                  <a:schemeClr val="tx1"/>
                </a:solidFill>
                <a:effectLst/>
                <a:latin typeface="+mn-lt"/>
                <a:ea typeface="+mn-ea"/>
                <a:cs typeface="+mn-cs"/>
              </a:rPr>
              <a:t>Ramalingam</a:t>
            </a:r>
            <a:r>
              <a:rPr lang="en-GB" sz="1200" kern="1200" baseline="0" dirty="0">
                <a:solidFill>
                  <a:schemeClr val="tx1"/>
                </a:solidFill>
                <a:effectLst/>
                <a:latin typeface="+mn-lt"/>
                <a:ea typeface="+mn-ea"/>
                <a:cs typeface="+mn-cs"/>
              </a:rPr>
              <a:t> on </a:t>
            </a:r>
            <a:r>
              <a:rPr lang="en-GB" sz="1200" i="1" kern="1200" baseline="0" dirty="0">
                <a:solidFill>
                  <a:schemeClr val="tx1"/>
                </a:solidFill>
                <a:effectLst/>
                <a:latin typeface="+mn-lt"/>
                <a:ea typeface="+mn-ea"/>
                <a:cs typeface="+mn-cs"/>
              </a:rPr>
              <a:t>Aid on the edge of Chaos</a:t>
            </a:r>
            <a:r>
              <a:rPr lang="en-GB" sz="1200" i="0" kern="1200" baseline="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7B5D6A-2FF3-40A7-9A53-58E4BFA78BEE}" type="slidenum">
              <a:rPr lang="en-GB" smtClean="0"/>
              <a:t>11</a:t>
            </a:fld>
            <a:endParaRPr lang="en-GB"/>
          </a:p>
        </p:txBody>
      </p:sp>
    </p:spTree>
    <p:extLst>
      <p:ext uri="{BB962C8B-B14F-4D97-AF65-F5344CB8AC3E}">
        <p14:creationId xmlns:p14="http://schemas.microsoft.com/office/powerpoint/2010/main" val="252023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7B5D6A-2FF3-40A7-9A53-58E4BFA78BEE}" type="slidenum">
              <a:rPr lang="en-GB" smtClean="0"/>
              <a:t>12</a:t>
            </a:fld>
            <a:endParaRPr lang="en-GB"/>
          </a:p>
        </p:txBody>
      </p:sp>
    </p:spTree>
    <p:extLst>
      <p:ext uri="{BB962C8B-B14F-4D97-AF65-F5344CB8AC3E}">
        <p14:creationId xmlns:p14="http://schemas.microsoft.com/office/powerpoint/2010/main" val="252023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Stefan</a:t>
            </a:r>
            <a:r>
              <a:rPr lang="en-GB" baseline="0" dirty="0"/>
              <a:t> </a:t>
            </a:r>
            <a:r>
              <a:rPr lang="en-GB" baseline="0" dirty="0" err="1"/>
              <a:t>Dercon</a:t>
            </a:r>
            <a:r>
              <a:rPr lang="en-GB" baseline="0" dirty="0"/>
              <a:t> – Chief Economist, DFID</a:t>
            </a:r>
          </a:p>
          <a:p>
            <a:r>
              <a:rPr lang="en-GB" baseline="0" dirty="0"/>
              <a:t>Paul Boyle – Chief Exec, ESRC</a:t>
            </a:r>
          </a:p>
          <a:p>
            <a:r>
              <a:rPr lang="en-GB" baseline="0" dirty="0"/>
              <a:t>Harry </a:t>
            </a:r>
            <a:r>
              <a:rPr lang="en-GB" baseline="0" dirty="0" err="1"/>
              <a:t>Patrinos</a:t>
            </a:r>
            <a:r>
              <a:rPr lang="en-GB" baseline="0" dirty="0"/>
              <a:t>, Lead Education Economist, World Bank</a:t>
            </a:r>
          </a:p>
          <a:p>
            <a:r>
              <a:rPr lang="en-GB" baseline="0" dirty="0"/>
              <a:t>Christine </a:t>
            </a:r>
            <a:r>
              <a:rPr lang="en-GB" baseline="0" dirty="0" err="1"/>
              <a:t>Beggs</a:t>
            </a:r>
            <a:r>
              <a:rPr lang="en-GB" baseline="0" dirty="0"/>
              <a:t>, Senior Education Advisor, USAID</a:t>
            </a:r>
          </a:p>
          <a:p>
            <a:r>
              <a:rPr lang="en-GB" baseline="0" dirty="0"/>
              <a:t>Jordan </a:t>
            </a:r>
            <a:r>
              <a:rPr lang="en-GB" baseline="0" dirty="0" err="1"/>
              <a:t>Naidoo</a:t>
            </a:r>
            <a:r>
              <a:rPr lang="en-GB" baseline="0" dirty="0"/>
              <a:t>, Senior Education Advisor, UNICEF</a:t>
            </a:r>
            <a:endParaRPr lang="en-GB" dirty="0"/>
          </a:p>
        </p:txBody>
      </p:sp>
      <p:sp>
        <p:nvSpPr>
          <p:cNvPr id="4" name="Slide Number Placeholder 3"/>
          <p:cNvSpPr>
            <a:spLocks noGrp="1"/>
          </p:cNvSpPr>
          <p:nvPr>
            <p:ph type="sldNum" sz="quarter" idx="10"/>
          </p:nvPr>
        </p:nvSpPr>
        <p:spPr/>
        <p:txBody>
          <a:bodyPr/>
          <a:lstStyle/>
          <a:p>
            <a:fld id="{A07B5D6A-2FF3-40A7-9A53-58E4BFA78BEE}" type="slidenum">
              <a:rPr lang="en-GB" smtClean="0"/>
              <a:t>13</a:t>
            </a:fld>
            <a:endParaRPr lang="en-GB"/>
          </a:p>
        </p:txBody>
      </p:sp>
    </p:spTree>
    <p:extLst>
      <p:ext uri="{BB962C8B-B14F-4D97-AF65-F5344CB8AC3E}">
        <p14:creationId xmlns:p14="http://schemas.microsoft.com/office/powerpoint/2010/main" val="2520235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Tweet</a:t>
            </a:r>
          </a:p>
          <a:p>
            <a:r>
              <a:rPr lang="en-GB" dirty="0"/>
              <a:t>Live</a:t>
            </a:r>
            <a:r>
              <a:rPr lang="en-GB" baseline="0" dirty="0"/>
              <a:t> streaming of event and recording will be later put online</a:t>
            </a:r>
            <a:endParaRPr lang="en-GB" dirty="0"/>
          </a:p>
        </p:txBody>
      </p:sp>
      <p:sp>
        <p:nvSpPr>
          <p:cNvPr id="4" name="Slide Number Placeholder 3"/>
          <p:cNvSpPr>
            <a:spLocks noGrp="1"/>
          </p:cNvSpPr>
          <p:nvPr>
            <p:ph type="sldNum" sz="quarter" idx="10"/>
          </p:nvPr>
        </p:nvSpPr>
        <p:spPr/>
        <p:txBody>
          <a:bodyPr/>
          <a:lstStyle/>
          <a:p>
            <a:fld id="{A07B5D6A-2FF3-40A7-9A53-58E4BFA78BEE}" type="slidenum">
              <a:rPr lang="en-GB" smtClean="0"/>
              <a:t>14</a:t>
            </a:fld>
            <a:endParaRPr lang="en-GB"/>
          </a:p>
        </p:txBody>
      </p:sp>
    </p:spTree>
    <p:extLst>
      <p:ext uri="{BB962C8B-B14F-4D97-AF65-F5344CB8AC3E}">
        <p14:creationId xmlns:p14="http://schemas.microsoft.com/office/powerpoint/2010/main" val="222219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7B5D6A-2FF3-40A7-9A53-58E4BFA78BEE}" type="slidenum">
              <a:rPr lang="en-GB" smtClean="0"/>
              <a:t>2</a:t>
            </a:fld>
            <a:endParaRPr lang="en-GB"/>
          </a:p>
        </p:txBody>
      </p:sp>
    </p:spTree>
    <p:extLst>
      <p:ext uri="{BB962C8B-B14F-4D97-AF65-F5344CB8AC3E}">
        <p14:creationId xmlns:p14="http://schemas.microsoft.com/office/powerpoint/2010/main" val="358180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7B5D6A-2FF3-40A7-9A53-58E4BFA78BEE}" type="slidenum">
              <a:rPr lang="en-GB" smtClean="0"/>
              <a:t>3</a:t>
            </a:fld>
            <a:endParaRPr lang="en-GB"/>
          </a:p>
        </p:txBody>
      </p:sp>
    </p:spTree>
    <p:extLst>
      <p:ext uri="{BB962C8B-B14F-4D97-AF65-F5344CB8AC3E}">
        <p14:creationId xmlns:p14="http://schemas.microsoft.com/office/powerpoint/2010/main" val="225849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7B5D6A-2FF3-40A7-9A53-58E4BFA78BEE}" type="slidenum">
              <a:rPr lang="en-GB" smtClean="0"/>
              <a:t>4</a:t>
            </a:fld>
            <a:endParaRPr lang="en-GB"/>
          </a:p>
        </p:txBody>
      </p:sp>
    </p:spTree>
    <p:extLst>
      <p:ext uri="{BB962C8B-B14F-4D97-AF65-F5344CB8AC3E}">
        <p14:creationId xmlns:p14="http://schemas.microsoft.com/office/powerpoint/2010/main" val="315486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7B5D6A-2FF3-40A7-9A53-58E4BFA78BEE}" type="slidenum">
              <a:rPr lang="en-GB" smtClean="0"/>
              <a:t>5</a:t>
            </a:fld>
            <a:endParaRPr lang="en-GB"/>
          </a:p>
        </p:txBody>
      </p:sp>
    </p:spTree>
    <p:extLst>
      <p:ext uri="{BB962C8B-B14F-4D97-AF65-F5344CB8AC3E}">
        <p14:creationId xmlns:p14="http://schemas.microsoft.com/office/powerpoint/2010/main" val="200066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7B5D6A-2FF3-40A7-9A53-58E4BFA78BEE}" type="slidenum">
              <a:rPr lang="en-GB" smtClean="0"/>
              <a:t>6</a:t>
            </a:fld>
            <a:endParaRPr lang="en-GB"/>
          </a:p>
        </p:txBody>
      </p:sp>
    </p:spTree>
    <p:extLst>
      <p:ext uri="{BB962C8B-B14F-4D97-AF65-F5344CB8AC3E}">
        <p14:creationId xmlns:p14="http://schemas.microsoft.com/office/powerpoint/2010/main" val="283975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7B5D6A-2FF3-40A7-9A53-58E4BFA78BEE}" type="slidenum">
              <a:rPr lang="en-GB" smtClean="0"/>
              <a:t>7</a:t>
            </a:fld>
            <a:endParaRPr lang="en-GB"/>
          </a:p>
        </p:txBody>
      </p:sp>
    </p:spTree>
    <p:extLst>
      <p:ext uri="{BB962C8B-B14F-4D97-AF65-F5344CB8AC3E}">
        <p14:creationId xmlns:p14="http://schemas.microsoft.com/office/powerpoint/2010/main" val="365735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7B5D6A-2FF3-40A7-9A53-58E4BFA78BEE}" type="slidenum">
              <a:rPr lang="en-GB" smtClean="0"/>
              <a:t>8</a:t>
            </a:fld>
            <a:endParaRPr lang="en-GB"/>
          </a:p>
        </p:txBody>
      </p:sp>
    </p:spTree>
    <p:extLst>
      <p:ext uri="{BB962C8B-B14F-4D97-AF65-F5344CB8AC3E}">
        <p14:creationId xmlns:p14="http://schemas.microsoft.com/office/powerpoint/2010/main" val="145509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7B5D6A-2FF3-40A7-9A53-58E4BFA78BEE}" type="slidenum">
              <a:rPr lang="en-GB" smtClean="0"/>
              <a:t>9</a:t>
            </a:fld>
            <a:endParaRPr lang="en-GB"/>
          </a:p>
        </p:txBody>
      </p:sp>
    </p:spTree>
    <p:extLst>
      <p:ext uri="{BB962C8B-B14F-4D97-AF65-F5344CB8AC3E}">
        <p14:creationId xmlns:p14="http://schemas.microsoft.com/office/powerpoint/2010/main" val="1259173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99154" y="3428999"/>
            <a:ext cx="5655896" cy="937931"/>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2999154" y="4366930"/>
            <a:ext cx="5655896" cy="1686081"/>
          </a:xfrm>
        </p:spPr>
        <p:txBody>
          <a:bodyPr>
            <a:normAutofit/>
          </a:bodyPr>
          <a:lstStyle>
            <a:lvl1pPr marL="0" indent="0" algn="l">
              <a:spcBef>
                <a:spcPts val="300"/>
              </a:spcBef>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pic>
        <p:nvPicPr>
          <p:cNvPr id="19" name="Picture 18" descr="UKCDS_alongside.png"/>
          <p:cNvPicPr>
            <a:picLocks noChangeAspect="1"/>
          </p:cNvPicPr>
          <p:nvPr userDrawn="1"/>
        </p:nvPicPr>
        <p:blipFill>
          <a:blip r:embed="rId2"/>
          <a:stretch>
            <a:fillRect/>
          </a:stretch>
        </p:blipFill>
        <p:spPr>
          <a:xfrm>
            <a:off x="29307" y="508003"/>
            <a:ext cx="8789846" cy="1755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4" name="Picture 3" descr="UKCDS_alongside.png"/>
          <p:cNvPicPr>
            <a:picLocks noChangeAspect="1"/>
          </p:cNvPicPr>
          <p:nvPr/>
        </p:nvPicPr>
        <p:blipFill>
          <a:blip r:embed="rId2"/>
          <a:stretch>
            <a:fillRect/>
          </a:stretch>
        </p:blipFill>
        <p:spPr>
          <a:xfrm>
            <a:off x="29307" y="508003"/>
            <a:ext cx="8789846" cy="1755531"/>
          </a:xfrm>
          <a:prstGeom prst="rect">
            <a:avLst/>
          </a:prstGeom>
        </p:spPr>
      </p:pic>
      <p:pic>
        <p:nvPicPr>
          <p:cNvPr id="3" name="Picture 2" descr="UKCDS_alongside.png"/>
          <p:cNvPicPr>
            <a:picLocks noChangeAspect="1"/>
          </p:cNvPicPr>
          <p:nvPr userDrawn="1"/>
        </p:nvPicPr>
        <p:blipFill>
          <a:blip r:embed="rId2"/>
          <a:stretch>
            <a:fillRect/>
          </a:stretch>
        </p:blipFill>
        <p:spPr>
          <a:xfrm>
            <a:off x="29307" y="508003"/>
            <a:ext cx="8789846" cy="17555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21771"/>
            <a:ext cx="8156576"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498518" y="1129553"/>
            <a:ext cx="8156532"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997450"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997450"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97450"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97450"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997450"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997450"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997450"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Alt.">
    <p:spTree>
      <p:nvGrpSpPr>
        <p:cNvPr id="1" name=""/>
        <p:cNvGrpSpPr/>
        <p:nvPr/>
      </p:nvGrpSpPr>
      <p:grpSpPr>
        <a:xfrm>
          <a:off x="0" y="0"/>
          <a:ext cx="0" cy="0"/>
          <a:chOff x="0" y="0"/>
          <a:chExt cx="0" cy="0"/>
        </a:xfrm>
      </p:grpSpPr>
      <p:sp>
        <p:nvSpPr>
          <p:cNvPr id="4" name="Title 1"/>
          <p:cNvSpPr>
            <a:spLocks noGrp="1"/>
          </p:cNvSpPr>
          <p:nvPr>
            <p:ph type="title"/>
          </p:nvPr>
        </p:nvSpPr>
        <p:spPr>
          <a:xfrm>
            <a:off x="498474" y="121771"/>
            <a:ext cx="8156576" cy="995082"/>
          </a:xfrm>
        </p:spPr>
        <p:txBody>
          <a:bodyPr anchor="b" anchorCtr="0"/>
          <a:lstStyle/>
          <a:p>
            <a:r>
              <a:rPr lang="en-US"/>
              <a:t>Click to edit Master title style</a:t>
            </a:r>
            <a:endParaRPr/>
          </a:p>
        </p:txBody>
      </p:sp>
      <p:sp>
        <p:nvSpPr>
          <p:cNvPr id="5" name="Text Placeholder 3"/>
          <p:cNvSpPr>
            <a:spLocks noGrp="1"/>
          </p:cNvSpPr>
          <p:nvPr>
            <p:ph type="body" sz="half" idx="2"/>
          </p:nvPr>
        </p:nvSpPr>
        <p:spPr>
          <a:xfrm>
            <a:off x="498518" y="1129553"/>
            <a:ext cx="8156532"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8156576"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8156576"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9880" y="6010275"/>
            <a:ext cx="14382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9880" y="6010275"/>
            <a:ext cx="14382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9880" y="6010275"/>
            <a:ext cx="14382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7" r:id="rId9"/>
    <p:sldLayoutId id="2147483835" r:id="rId10"/>
    <p:sldLayoutId id="2147483836" r:id="rId11"/>
  </p:sldLayoutIdLst>
  <p:txStyles>
    <p:titleStyle>
      <a:lvl1pPr algn="l" defTabSz="914400" rtl="0" eaLnBrk="1" latinLnBrk="0" hangingPunct="1">
        <a:spcBef>
          <a:spcPct val="0"/>
        </a:spcBef>
        <a:buNone/>
        <a:defRPr sz="3600" b="0" kern="1200">
          <a:solidFill>
            <a:srgbClr val="000000"/>
          </a:solidFill>
          <a:latin typeface="+mj-lt"/>
          <a:ea typeface="+mj-ea"/>
          <a:cs typeface="+mj-cs"/>
        </a:defRPr>
      </a:lvl1pPr>
    </p:titleStyle>
    <p:bodyStyle>
      <a:lvl1pPr marL="228600" indent="-177800" algn="l" defTabSz="914400" rtl="0" eaLnBrk="1" latinLnBrk="0" hangingPunct="1">
        <a:spcBef>
          <a:spcPts val="2000"/>
        </a:spcBef>
        <a:buClr>
          <a:schemeClr val="accent3"/>
        </a:buClr>
        <a:buSzPct val="110000"/>
        <a:buFont typeface="Arial"/>
        <a:buChar char="•"/>
        <a:defRPr sz="2400" kern="1200">
          <a:solidFill>
            <a:srgbClr val="000000"/>
          </a:solidFill>
          <a:latin typeface="+mn-lt"/>
          <a:ea typeface="+mn-ea"/>
          <a:cs typeface="+mn-cs"/>
        </a:defRPr>
      </a:lvl1pPr>
      <a:lvl2pPr marL="457200" indent="-177800" algn="l" defTabSz="914400" rtl="0" eaLnBrk="1" latinLnBrk="0" hangingPunct="1">
        <a:spcBef>
          <a:spcPts val="600"/>
        </a:spcBef>
        <a:buClr>
          <a:schemeClr val="accent3"/>
        </a:buClr>
        <a:buSzPct val="110000"/>
        <a:buFont typeface="Arial"/>
        <a:buChar char="•"/>
        <a:defRPr sz="2400" kern="1200">
          <a:solidFill>
            <a:srgbClr val="000000"/>
          </a:solidFill>
          <a:latin typeface="+mn-lt"/>
          <a:ea typeface="+mn-ea"/>
          <a:cs typeface="+mn-cs"/>
        </a:defRPr>
      </a:lvl2pPr>
      <a:lvl3pPr marL="6858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3pPr>
      <a:lvl4pPr marL="9144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4pPr>
      <a:lvl5pPr marL="11430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ukcds.org.uk/"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gif"/><Relationship Id="rId7" Type="http://schemas.openxmlformats.org/officeDocument/2006/relationships/image" Target="../media/image9.JP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jpeg"/><Relationship Id="rId1" Type="http://schemas.openxmlformats.org/officeDocument/2006/relationships/slideLayout" Target="../slideLayouts/slideLayout11.xml"/><Relationship Id="rId6" Type="http://schemas.openxmlformats.org/officeDocument/2006/relationships/image" Target="../media/image8.jpeg"/><Relationship Id="rId11" Type="http://schemas.openxmlformats.org/officeDocument/2006/relationships/image" Target="../media/image13.jpg"/><Relationship Id="rId5" Type="http://schemas.openxmlformats.org/officeDocument/2006/relationships/image" Target="../media/image7.gif"/><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ctrTitle"/>
          </p:nvPr>
        </p:nvSpPr>
        <p:spPr/>
        <p:txBody>
          <a:bodyPr>
            <a:normAutofit/>
          </a:bodyPr>
          <a:lstStyle/>
          <a:p>
            <a:r>
              <a:rPr lang="en-US" dirty="0"/>
              <a:t>Education Systems Town Hall</a:t>
            </a:r>
          </a:p>
        </p:txBody>
      </p:sp>
      <p:sp>
        <p:nvSpPr>
          <p:cNvPr id="53" name="Subtitle 52"/>
          <p:cNvSpPr>
            <a:spLocks noGrp="1"/>
          </p:cNvSpPr>
          <p:nvPr>
            <p:ph type="subTitle" idx="1"/>
          </p:nvPr>
        </p:nvSpPr>
        <p:spPr/>
        <p:txBody>
          <a:bodyPr/>
          <a:lstStyle/>
          <a:p>
            <a:r>
              <a:rPr lang="en-US" dirty="0" err="1"/>
              <a:t>Andrée</a:t>
            </a:r>
            <a:r>
              <a:rPr lang="en-US" dirty="0"/>
              <a:t> Carter, Director of UKCDS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23454"/>
            <a:ext cx="5974080" cy="12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research</a:t>
            </a:r>
          </a:p>
        </p:txBody>
      </p:sp>
      <p:sp>
        <p:nvSpPr>
          <p:cNvPr id="3" name="Content Placeholder 2"/>
          <p:cNvSpPr>
            <a:spLocks noGrp="1"/>
          </p:cNvSpPr>
          <p:nvPr>
            <p:ph idx="1"/>
          </p:nvPr>
        </p:nvSpPr>
        <p:spPr/>
        <p:txBody>
          <a:bodyPr/>
          <a:lstStyle/>
          <a:p>
            <a:pPr lvl="0"/>
            <a:r>
              <a:rPr lang="en-US" dirty="0"/>
              <a:t>The UK already invests heavily in education in developing countries</a:t>
            </a:r>
          </a:p>
        </p:txBody>
      </p:sp>
      <p:sp>
        <p:nvSpPr>
          <p:cNvPr id="4" name="Text Placeholder 3"/>
          <p:cNvSpPr>
            <a:spLocks noGrp="1"/>
          </p:cNvSpPr>
          <p:nvPr>
            <p:ph type="body" sz="half" idx="2"/>
          </p:nvPr>
        </p:nvSpPr>
        <p:spPr>
          <a:xfrm>
            <a:off x="498518" y="1405778"/>
            <a:ext cx="8156532" cy="774700"/>
          </a:xfrm>
        </p:spPr>
        <p:txBody>
          <a:bodyPr/>
          <a:lstStyle/>
          <a:p>
            <a:endParaRPr lang="en-US" dirty="0"/>
          </a:p>
        </p:txBody>
      </p:sp>
      <p:sp>
        <p:nvSpPr>
          <p:cNvPr id="5" name="Rectangle 4"/>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474" y="3163888"/>
            <a:ext cx="4441243" cy="2962275"/>
          </a:xfrm>
          <a:prstGeom prst="rect">
            <a:avLst/>
          </a:prstGeom>
        </p:spPr>
      </p:pic>
      <p:sp>
        <p:nvSpPr>
          <p:cNvPr id="7" name="TextBox 6"/>
          <p:cNvSpPr txBox="1"/>
          <p:nvPr/>
        </p:nvSpPr>
        <p:spPr>
          <a:xfrm>
            <a:off x="498474" y="6126162"/>
            <a:ext cx="2882900" cy="246221"/>
          </a:xfrm>
          <a:prstGeom prst="rect">
            <a:avLst/>
          </a:prstGeom>
          <a:noFill/>
        </p:spPr>
        <p:txBody>
          <a:bodyPr wrap="square" rtlCol="0">
            <a:spAutoFit/>
          </a:bodyPr>
          <a:lstStyle/>
          <a:p>
            <a:r>
              <a:rPr lang="en-GB" sz="1000" dirty="0"/>
              <a:t>Source: DFID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research</a:t>
            </a:r>
          </a:p>
        </p:txBody>
      </p:sp>
      <p:sp>
        <p:nvSpPr>
          <p:cNvPr id="3" name="Content Placeholder 2"/>
          <p:cNvSpPr>
            <a:spLocks noGrp="1"/>
          </p:cNvSpPr>
          <p:nvPr>
            <p:ph idx="1"/>
          </p:nvPr>
        </p:nvSpPr>
        <p:spPr/>
        <p:txBody>
          <a:bodyPr/>
          <a:lstStyle/>
          <a:p>
            <a:pPr lvl="0"/>
            <a:r>
              <a:rPr lang="en-US" dirty="0"/>
              <a:t>The UK already invests heavily in education in developing countries</a:t>
            </a:r>
          </a:p>
        </p:txBody>
      </p:sp>
      <p:sp>
        <p:nvSpPr>
          <p:cNvPr id="4" name="Text Placeholder 3"/>
          <p:cNvSpPr>
            <a:spLocks noGrp="1"/>
          </p:cNvSpPr>
          <p:nvPr>
            <p:ph type="body" sz="half" idx="2"/>
          </p:nvPr>
        </p:nvSpPr>
        <p:spPr>
          <a:xfrm>
            <a:off x="498518" y="1405778"/>
            <a:ext cx="8156532" cy="774700"/>
          </a:xfrm>
        </p:spPr>
        <p:txBody>
          <a:bodyPr/>
          <a:lstStyle/>
          <a:p>
            <a:endParaRPr lang="en-US" dirty="0"/>
          </a:p>
        </p:txBody>
      </p:sp>
      <p:sp>
        <p:nvSpPr>
          <p:cNvPr id="5" name="Rectangle 4"/>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474" y="3163888"/>
            <a:ext cx="4441243" cy="2962275"/>
          </a:xfrm>
          <a:prstGeom prst="rect">
            <a:avLst/>
          </a:prstGeom>
        </p:spPr>
      </p:pic>
      <p:sp>
        <p:nvSpPr>
          <p:cNvPr id="7" name="TextBox 6"/>
          <p:cNvSpPr txBox="1"/>
          <p:nvPr/>
        </p:nvSpPr>
        <p:spPr>
          <a:xfrm>
            <a:off x="498474" y="6126162"/>
            <a:ext cx="2882900" cy="246221"/>
          </a:xfrm>
          <a:prstGeom prst="rect">
            <a:avLst/>
          </a:prstGeom>
          <a:noFill/>
        </p:spPr>
        <p:txBody>
          <a:bodyPr wrap="square" rtlCol="0">
            <a:spAutoFit/>
          </a:bodyPr>
          <a:lstStyle/>
          <a:p>
            <a:r>
              <a:rPr lang="en-GB" sz="1000" dirty="0"/>
              <a:t>Source: DFID</a:t>
            </a:r>
          </a:p>
        </p:txBody>
      </p:sp>
      <p:sp>
        <p:nvSpPr>
          <p:cNvPr id="9" name="Content Placeholder 2"/>
          <p:cNvSpPr txBox="1">
            <a:spLocks/>
          </p:cNvSpPr>
          <p:nvPr/>
        </p:nvSpPr>
        <p:spPr>
          <a:xfrm>
            <a:off x="5248275" y="3152776"/>
            <a:ext cx="3635376" cy="2420938"/>
          </a:xfrm>
          <a:prstGeom prst="rect">
            <a:avLst/>
          </a:prstGeom>
        </p:spPr>
        <p:txBody>
          <a:bodyPr vert="horz" lIns="91440" tIns="45720" rIns="91440" bIns="45720" rtlCol="0">
            <a:normAutofit fontScale="92500" lnSpcReduction="20000"/>
          </a:bodyPr>
          <a:lstStyle>
            <a:lvl1pPr marL="228600" indent="-177800" algn="l" defTabSz="914400" rtl="0" eaLnBrk="1" latinLnBrk="0" hangingPunct="1">
              <a:spcBef>
                <a:spcPts val="2000"/>
              </a:spcBef>
              <a:buClr>
                <a:schemeClr val="accent3"/>
              </a:buClr>
              <a:buSzPct val="110000"/>
              <a:buFont typeface="Arial"/>
              <a:buChar char="•"/>
              <a:defRPr sz="2400" kern="1200">
                <a:solidFill>
                  <a:srgbClr val="000000"/>
                </a:solidFill>
                <a:latin typeface="+mn-lt"/>
                <a:ea typeface="+mn-ea"/>
                <a:cs typeface="+mn-cs"/>
              </a:defRPr>
            </a:lvl1pPr>
            <a:lvl2pPr marL="457200" indent="-177800" algn="l" defTabSz="914400" rtl="0" eaLnBrk="1" latinLnBrk="0" hangingPunct="1">
              <a:spcBef>
                <a:spcPts val="600"/>
              </a:spcBef>
              <a:buClr>
                <a:schemeClr val="accent3"/>
              </a:buClr>
              <a:buSzPct val="110000"/>
              <a:buFont typeface="Arial"/>
              <a:buChar char="•"/>
              <a:defRPr sz="2400" kern="1200">
                <a:solidFill>
                  <a:srgbClr val="000000"/>
                </a:solidFill>
                <a:latin typeface="+mn-lt"/>
                <a:ea typeface="+mn-ea"/>
                <a:cs typeface="+mn-cs"/>
              </a:defRPr>
            </a:lvl2pPr>
            <a:lvl3pPr marL="6858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3pPr>
            <a:lvl4pPr marL="9144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4pPr>
            <a:lvl5pPr marL="11430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800" indent="0">
              <a:buNone/>
            </a:pPr>
            <a:r>
              <a:rPr lang="en-GB" i="1" dirty="0"/>
              <a:t>“simply pouring more resources into a system is not enough: far more important are the processes which use these resources”</a:t>
            </a:r>
            <a:r>
              <a:rPr lang="en-GB" dirty="0"/>
              <a:t> </a:t>
            </a:r>
          </a:p>
          <a:p>
            <a:pPr marL="50800" indent="0">
              <a:buNone/>
            </a:pPr>
            <a:r>
              <a:rPr lang="en-GB" sz="1400" dirty="0"/>
              <a:t>HEART </a:t>
            </a:r>
            <a:r>
              <a:rPr lang="en-GB" sz="1400" i="1" dirty="0"/>
              <a:t>Rapid Review of Education Systems Research </a:t>
            </a:r>
            <a:r>
              <a:rPr lang="en-GB" sz="1400" dirty="0"/>
              <a:t>2013  </a:t>
            </a:r>
          </a:p>
          <a:p>
            <a:pPr marL="50800" indent="0">
              <a:buNone/>
            </a:pPr>
            <a:endParaRPr lang="en-US" dirty="0"/>
          </a:p>
        </p:txBody>
      </p:sp>
    </p:spTree>
    <p:extLst>
      <p:ext uri="{BB962C8B-B14F-4D97-AF65-F5344CB8AC3E}">
        <p14:creationId xmlns:p14="http://schemas.microsoft.com/office/powerpoint/2010/main" val="274491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systems town hall</a:t>
            </a:r>
          </a:p>
        </p:txBody>
      </p:sp>
      <p:sp>
        <p:nvSpPr>
          <p:cNvPr id="3" name="Content Placeholder 2"/>
          <p:cNvSpPr>
            <a:spLocks noGrp="1"/>
          </p:cNvSpPr>
          <p:nvPr>
            <p:ph idx="1"/>
          </p:nvPr>
        </p:nvSpPr>
        <p:spPr/>
        <p:txBody>
          <a:bodyPr>
            <a:normAutofit/>
          </a:bodyPr>
          <a:lstStyle/>
          <a:p>
            <a:pPr lvl="0"/>
            <a:r>
              <a:rPr lang="en-US" dirty="0"/>
              <a:t>Bringing funders and researchers together</a:t>
            </a:r>
          </a:p>
          <a:p>
            <a:pPr lvl="0"/>
            <a:r>
              <a:rPr lang="en-US" dirty="0"/>
              <a:t>Sharing information on how funders commission research</a:t>
            </a:r>
          </a:p>
          <a:p>
            <a:pPr lvl="0"/>
            <a:r>
              <a:rPr lang="en-US" dirty="0"/>
              <a:t>Promoting funding opportunities for researchers</a:t>
            </a:r>
          </a:p>
        </p:txBody>
      </p:sp>
      <p:sp>
        <p:nvSpPr>
          <p:cNvPr id="4" name="Text Placeholder 3"/>
          <p:cNvSpPr>
            <a:spLocks noGrp="1"/>
          </p:cNvSpPr>
          <p:nvPr>
            <p:ph type="body" sz="half" idx="2"/>
          </p:nvPr>
        </p:nvSpPr>
        <p:spPr>
          <a:xfrm>
            <a:off x="498518" y="1405778"/>
            <a:ext cx="8156532" cy="774700"/>
          </a:xfrm>
        </p:spPr>
        <p:txBody>
          <a:bodyPr/>
          <a:lstStyle/>
          <a:p>
            <a:endParaRPr lang="en-US" dirty="0"/>
          </a:p>
        </p:txBody>
      </p:sp>
      <p:sp>
        <p:nvSpPr>
          <p:cNvPr id="5" name="Rectangle 4"/>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4373563"/>
            <a:ext cx="1272499" cy="142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38" y="4230688"/>
            <a:ext cx="1481136" cy="148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6" y="4316015"/>
            <a:ext cx="1890713" cy="141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4610" y="4348163"/>
            <a:ext cx="15335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81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Speakers</a:t>
            </a:r>
          </a:p>
        </p:txBody>
      </p:sp>
      <p:sp>
        <p:nvSpPr>
          <p:cNvPr id="3" name="Content Placeholder 2"/>
          <p:cNvSpPr>
            <a:spLocks noGrp="1"/>
          </p:cNvSpPr>
          <p:nvPr>
            <p:ph idx="1"/>
          </p:nvPr>
        </p:nvSpPr>
        <p:spPr>
          <a:xfrm>
            <a:off x="2089150" y="1765694"/>
            <a:ext cx="6648450" cy="581028"/>
          </a:xfrm>
        </p:spPr>
        <p:txBody>
          <a:bodyPr>
            <a:normAutofit/>
          </a:bodyPr>
          <a:lstStyle/>
          <a:p>
            <a:pPr marL="50800" lvl="0" indent="0">
              <a:buNone/>
            </a:pPr>
            <a:r>
              <a:rPr lang="en-GB" sz="2000" dirty="0"/>
              <a:t>Stefan </a:t>
            </a:r>
            <a:r>
              <a:rPr lang="en-GB" sz="2000" dirty="0" err="1"/>
              <a:t>Dercon</a:t>
            </a:r>
            <a:r>
              <a:rPr lang="en-GB" sz="2000" dirty="0"/>
              <a:t>, Chief Economist, DFID</a:t>
            </a:r>
          </a:p>
          <a:p>
            <a:pPr lvl="0"/>
            <a:endParaRPr lang="en-GB" dirty="0"/>
          </a:p>
          <a:p>
            <a:pPr marL="50800" lvl="0" indent="0">
              <a:buNone/>
            </a:pPr>
            <a:endParaRPr lang="en-US" dirty="0"/>
          </a:p>
        </p:txBody>
      </p:sp>
      <p:sp>
        <p:nvSpPr>
          <p:cNvPr id="5" name="Rectangle 4"/>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53" y="1673692"/>
            <a:ext cx="649247" cy="72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48" y="4300539"/>
            <a:ext cx="678656" cy="67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928" y="3434548"/>
            <a:ext cx="836476" cy="62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603" y="2579685"/>
            <a:ext cx="730527" cy="60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922" y="5233988"/>
            <a:ext cx="1274291"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139950" y="2619370"/>
            <a:ext cx="5613400" cy="677108"/>
          </a:xfrm>
          <a:prstGeom prst="rect">
            <a:avLst/>
          </a:prstGeom>
          <a:noFill/>
        </p:spPr>
        <p:txBody>
          <a:bodyPr wrap="square" rtlCol="0">
            <a:spAutoFit/>
          </a:bodyPr>
          <a:lstStyle/>
          <a:p>
            <a:pPr lvl="0"/>
            <a:r>
              <a:rPr lang="en-GB" sz="2000" dirty="0"/>
              <a:t>Paul Boyle, Chief Executive, ESRC</a:t>
            </a:r>
          </a:p>
          <a:p>
            <a:endParaRPr lang="en-GB" dirty="0"/>
          </a:p>
        </p:txBody>
      </p:sp>
      <p:sp>
        <p:nvSpPr>
          <p:cNvPr id="9" name="TextBox 8"/>
          <p:cNvSpPr txBox="1"/>
          <p:nvPr/>
        </p:nvSpPr>
        <p:spPr>
          <a:xfrm>
            <a:off x="2139950" y="3447248"/>
            <a:ext cx="6871475" cy="677108"/>
          </a:xfrm>
          <a:prstGeom prst="rect">
            <a:avLst/>
          </a:prstGeom>
          <a:noFill/>
        </p:spPr>
        <p:txBody>
          <a:bodyPr wrap="square" rtlCol="0">
            <a:spAutoFit/>
          </a:bodyPr>
          <a:lstStyle/>
          <a:p>
            <a:pPr lvl="0"/>
            <a:r>
              <a:rPr lang="en-GB" sz="2000" dirty="0"/>
              <a:t>Harry </a:t>
            </a:r>
            <a:r>
              <a:rPr lang="en-GB" sz="2000" dirty="0" err="1"/>
              <a:t>Patrinos</a:t>
            </a:r>
            <a:r>
              <a:rPr lang="en-GB" sz="2000" dirty="0"/>
              <a:t>, Lead Education Economist, World Bank</a:t>
            </a:r>
          </a:p>
          <a:p>
            <a:endParaRPr lang="en-GB" dirty="0"/>
          </a:p>
        </p:txBody>
      </p:sp>
      <p:sp>
        <p:nvSpPr>
          <p:cNvPr id="10" name="TextBox 9"/>
          <p:cNvSpPr txBox="1"/>
          <p:nvPr/>
        </p:nvSpPr>
        <p:spPr>
          <a:xfrm>
            <a:off x="2127250" y="4400392"/>
            <a:ext cx="5943600" cy="677108"/>
          </a:xfrm>
          <a:prstGeom prst="rect">
            <a:avLst/>
          </a:prstGeom>
          <a:noFill/>
        </p:spPr>
        <p:txBody>
          <a:bodyPr wrap="square" rtlCol="0">
            <a:spAutoFit/>
          </a:bodyPr>
          <a:lstStyle/>
          <a:p>
            <a:pPr lvl="0"/>
            <a:r>
              <a:rPr lang="en-GB" sz="2000" dirty="0"/>
              <a:t>Christine </a:t>
            </a:r>
            <a:r>
              <a:rPr lang="en-GB" sz="2000" dirty="0" err="1"/>
              <a:t>Beggs</a:t>
            </a:r>
            <a:r>
              <a:rPr lang="en-GB" sz="2000" dirty="0"/>
              <a:t>, Senior Education Advisor, USAID</a:t>
            </a:r>
          </a:p>
          <a:p>
            <a:endParaRPr lang="en-GB" dirty="0"/>
          </a:p>
        </p:txBody>
      </p:sp>
      <p:sp>
        <p:nvSpPr>
          <p:cNvPr id="11" name="TextBox 10"/>
          <p:cNvSpPr txBox="1"/>
          <p:nvPr/>
        </p:nvSpPr>
        <p:spPr>
          <a:xfrm>
            <a:off x="2139950" y="5405021"/>
            <a:ext cx="6038850" cy="677108"/>
          </a:xfrm>
          <a:prstGeom prst="rect">
            <a:avLst/>
          </a:prstGeom>
          <a:noFill/>
        </p:spPr>
        <p:txBody>
          <a:bodyPr wrap="square" rtlCol="0">
            <a:spAutoFit/>
          </a:bodyPr>
          <a:lstStyle/>
          <a:p>
            <a:pPr lvl="0"/>
            <a:r>
              <a:rPr lang="en-US" sz="2000" dirty="0"/>
              <a:t>Jordan </a:t>
            </a:r>
            <a:r>
              <a:rPr lang="en-US" sz="2000" dirty="0" err="1"/>
              <a:t>Naidoo</a:t>
            </a:r>
            <a:r>
              <a:rPr lang="en-US" sz="2000" dirty="0"/>
              <a:t>, Senior Education Advisor, UNICEF</a:t>
            </a:r>
            <a:endParaRPr lang="en-GB" sz="2000" dirty="0"/>
          </a:p>
          <a:p>
            <a:endParaRPr lang="en-GB" dirty="0"/>
          </a:p>
        </p:txBody>
      </p:sp>
    </p:spTree>
    <p:extLst>
      <p:ext uri="{BB962C8B-B14F-4D97-AF65-F5344CB8AC3E}">
        <p14:creationId xmlns:p14="http://schemas.microsoft.com/office/powerpoint/2010/main" val="14326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63391" y="2929958"/>
            <a:ext cx="7135446" cy="1233771"/>
          </a:xfrm>
        </p:spPr>
        <p:txBody>
          <a:bodyPr>
            <a:normAutofit/>
          </a:bodyPr>
          <a:lstStyle/>
          <a:p>
            <a:r>
              <a:rPr lang="en-US" sz="2400" dirty="0"/>
              <a:t>#</a:t>
            </a:r>
            <a:r>
              <a:rPr lang="en-US" sz="2400" dirty="0" err="1"/>
              <a:t>devfunding</a:t>
            </a:r>
            <a:r>
              <a:rPr lang="en-US" sz="2400" dirty="0"/>
              <a:t> </a:t>
            </a:r>
            <a:br>
              <a:rPr lang="en-US" sz="2400" dirty="0"/>
            </a:br>
            <a:r>
              <a:rPr lang="en-US" sz="2400" dirty="0"/>
              <a:t>@UKCDS</a:t>
            </a:r>
            <a:br>
              <a:rPr lang="en-US" sz="2400" dirty="0"/>
            </a:br>
            <a:endParaRPr lang="en-US" sz="2400" dirty="0"/>
          </a:p>
        </p:txBody>
      </p:sp>
      <p:pic>
        <p:nvPicPr>
          <p:cNvPr id="3074" name="Picture 2" descr="http://www.canterbury-cathedral.org/wp-content/uploads/2013/12/twitter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2411130"/>
            <a:ext cx="1993900" cy="1993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wytherA\AppData\Local\Microsoft\Windows\Temporary Internet Files\Content.IE5\S7KYQ9G9\MC9004347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914" y="3797300"/>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txBox="1">
            <a:spLocks/>
          </p:cNvSpPr>
          <p:nvPr/>
        </p:nvSpPr>
        <p:spPr>
          <a:xfrm>
            <a:off x="1644650" y="4698886"/>
            <a:ext cx="4210278" cy="123377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800" b="0" kern="1200">
                <a:solidFill>
                  <a:srgbClr val="000000"/>
                </a:solidFill>
                <a:latin typeface="+mj-lt"/>
                <a:ea typeface="+mj-ea"/>
                <a:cs typeface="+mj-cs"/>
              </a:defRPr>
            </a:lvl1pPr>
          </a:lstStyle>
          <a:p>
            <a:pPr algn="r"/>
            <a:r>
              <a:rPr lang="en-US" sz="2400" dirty="0">
                <a:hlinkClick r:id="rId5"/>
              </a:rPr>
              <a:t>www.ukcds.org.uk</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7544" y="2564904"/>
            <a:ext cx="8502331" cy="6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8472" tIns="49236" rIns="98472" bIns="49236" numCol="1" anchor="ctr" anchorCtr="0" compatLnSpc="1">
            <a:prstTxWarp prst="textNoShape">
              <a:avLst/>
            </a:prstTxWarp>
          </a:bodyPr>
          <a:lstStyle>
            <a:lvl1pPr algn="l" rtl="0" eaLnBrk="1" fontAlgn="base" hangingPunct="1">
              <a:spcBef>
                <a:spcPct val="0"/>
              </a:spcBef>
              <a:spcAft>
                <a:spcPct val="0"/>
              </a:spcAft>
              <a:defRPr sz="3600">
                <a:solidFill>
                  <a:srgbClr val="8C5FA5"/>
                </a:solidFill>
                <a:latin typeface="+mn-lt"/>
                <a:ea typeface="+mj-ea"/>
                <a:cs typeface="+mj-cs"/>
              </a:defRPr>
            </a:lvl1pPr>
            <a:lvl2pPr algn="l" rtl="0" eaLnBrk="1" fontAlgn="base" hangingPunct="1">
              <a:spcBef>
                <a:spcPct val="0"/>
              </a:spcBef>
              <a:spcAft>
                <a:spcPct val="0"/>
              </a:spcAft>
              <a:defRPr sz="3600">
                <a:solidFill>
                  <a:srgbClr val="8C5FA5"/>
                </a:solidFill>
                <a:latin typeface="Times New Roman" pitchFamily="18" charset="0"/>
                <a:ea typeface="ＭＳ Ｐゴシック" charset="-128"/>
              </a:defRPr>
            </a:lvl2pPr>
            <a:lvl3pPr algn="l" rtl="0" eaLnBrk="1" fontAlgn="base" hangingPunct="1">
              <a:spcBef>
                <a:spcPct val="0"/>
              </a:spcBef>
              <a:spcAft>
                <a:spcPct val="0"/>
              </a:spcAft>
              <a:defRPr sz="3600">
                <a:solidFill>
                  <a:srgbClr val="8C5FA5"/>
                </a:solidFill>
                <a:latin typeface="Times New Roman" pitchFamily="18" charset="0"/>
                <a:ea typeface="ＭＳ Ｐゴシック" charset="-128"/>
              </a:defRPr>
            </a:lvl3pPr>
            <a:lvl4pPr algn="l" rtl="0" eaLnBrk="1" fontAlgn="base" hangingPunct="1">
              <a:spcBef>
                <a:spcPct val="0"/>
              </a:spcBef>
              <a:spcAft>
                <a:spcPct val="0"/>
              </a:spcAft>
              <a:defRPr sz="3600">
                <a:solidFill>
                  <a:srgbClr val="8C5FA5"/>
                </a:solidFill>
                <a:latin typeface="Times New Roman" pitchFamily="18" charset="0"/>
                <a:ea typeface="ＭＳ Ｐゴシック" charset="-128"/>
              </a:defRPr>
            </a:lvl4pPr>
            <a:lvl5pPr algn="l" rtl="0" eaLnBrk="1" fontAlgn="base" hangingPunct="1">
              <a:spcBef>
                <a:spcPct val="0"/>
              </a:spcBef>
              <a:spcAft>
                <a:spcPct val="0"/>
              </a:spcAft>
              <a:defRPr sz="3600">
                <a:solidFill>
                  <a:srgbClr val="8C5FA5"/>
                </a:solidFill>
                <a:latin typeface="Times New Roman" pitchFamily="18" charset="0"/>
                <a:ea typeface="ＭＳ Ｐゴシック" charset="-128"/>
              </a:defRPr>
            </a:lvl5pPr>
            <a:lvl6pPr marL="457200" algn="l" rtl="0" eaLnBrk="1" fontAlgn="base" hangingPunct="1">
              <a:spcBef>
                <a:spcPct val="0"/>
              </a:spcBef>
              <a:spcAft>
                <a:spcPct val="0"/>
              </a:spcAft>
              <a:defRPr sz="3600">
                <a:solidFill>
                  <a:srgbClr val="8C5FA5"/>
                </a:solidFill>
                <a:latin typeface="Times New Roman" pitchFamily="18" charset="0"/>
                <a:ea typeface="ＭＳ Ｐゴシック" charset="-128"/>
              </a:defRPr>
            </a:lvl6pPr>
            <a:lvl7pPr marL="914400" algn="l" rtl="0" eaLnBrk="1" fontAlgn="base" hangingPunct="1">
              <a:spcBef>
                <a:spcPct val="0"/>
              </a:spcBef>
              <a:spcAft>
                <a:spcPct val="0"/>
              </a:spcAft>
              <a:defRPr sz="3600">
                <a:solidFill>
                  <a:srgbClr val="8C5FA5"/>
                </a:solidFill>
                <a:latin typeface="Times New Roman" pitchFamily="18" charset="0"/>
                <a:ea typeface="ＭＳ Ｐゴシック" charset="-128"/>
              </a:defRPr>
            </a:lvl7pPr>
            <a:lvl8pPr marL="1371600" algn="l" rtl="0" eaLnBrk="1" fontAlgn="base" hangingPunct="1">
              <a:spcBef>
                <a:spcPct val="0"/>
              </a:spcBef>
              <a:spcAft>
                <a:spcPct val="0"/>
              </a:spcAft>
              <a:defRPr sz="3600">
                <a:solidFill>
                  <a:srgbClr val="8C5FA5"/>
                </a:solidFill>
                <a:latin typeface="Times New Roman" pitchFamily="18" charset="0"/>
                <a:ea typeface="ＭＳ Ｐゴシック" charset="-128"/>
              </a:defRPr>
            </a:lvl8pPr>
            <a:lvl9pPr marL="1828800" algn="l" rtl="0" eaLnBrk="1" fontAlgn="base" hangingPunct="1">
              <a:spcBef>
                <a:spcPct val="0"/>
              </a:spcBef>
              <a:spcAft>
                <a:spcPct val="0"/>
              </a:spcAft>
              <a:defRPr sz="3600">
                <a:solidFill>
                  <a:srgbClr val="8C5FA5"/>
                </a:solidFill>
                <a:latin typeface="Times New Roman" pitchFamily="18" charset="0"/>
                <a:ea typeface="ＭＳ Ｐゴシック" charset="-128"/>
              </a:defRPr>
            </a:lvl9pPr>
          </a:lstStyle>
          <a:p>
            <a:endParaRPr lang="en-US" dirty="0"/>
          </a:p>
        </p:txBody>
      </p:sp>
      <p:pic>
        <p:nvPicPr>
          <p:cNvPr id="7" name="Content Placeholder 7" descr="Map only.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4021365" y="1052735"/>
            <a:ext cx="5114319" cy="491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8016" y="1049286"/>
            <a:ext cx="3456384" cy="5262979"/>
          </a:xfrm>
          <a:prstGeom prst="rect">
            <a:avLst/>
          </a:prstGeom>
          <a:noFill/>
        </p:spPr>
        <p:txBody>
          <a:bodyPr wrap="square" rtlCol="0">
            <a:spAutoFit/>
          </a:bodyPr>
          <a:lstStyle/>
          <a:p>
            <a:pPr>
              <a:spcBef>
                <a:spcPts val="0"/>
              </a:spcBef>
              <a:buSzPct val="145000"/>
            </a:pPr>
            <a:r>
              <a:rPr lang="en-GB" sz="1400" dirty="0">
                <a:solidFill>
                  <a:srgbClr val="7030A0"/>
                </a:solidFill>
              </a:rPr>
              <a:t>Evacuation</a:t>
            </a:r>
          </a:p>
          <a:p>
            <a:pPr>
              <a:spcBef>
                <a:spcPts val="0"/>
              </a:spcBef>
              <a:buSzPct val="145000"/>
            </a:pPr>
            <a:r>
              <a:rPr lang="en-GB" sz="1400" dirty="0"/>
              <a:t>On hearing the alarm you must evacuate the building immediately via the nearest exit. Please remain with your host at the assembly point.</a:t>
            </a:r>
          </a:p>
          <a:p>
            <a:pPr>
              <a:spcBef>
                <a:spcPts val="0"/>
              </a:spcBef>
              <a:buSzPct val="145000"/>
            </a:pPr>
            <a:endParaRPr lang="en-GB" sz="1400" dirty="0"/>
          </a:p>
          <a:p>
            <a:pPr>
              <a:spcBef>
                <a:spcPts val="0"/>
              </a:spcBef>
              <a:buSzPct val="145000"/>
            </a:pPr>
            <a:r>
              <a:rPr lang="en-GB" sz="1400" dirty="0" err="1">
                <a:solidFill>
                  <a:srgbClr val="7030A0"/>
                </a:solidFill>
              </a:rPr>
              <a:t>Invacuation</a:t>
            </a:r>
            <a:endParaRPr lang="en-GB" sz="1400" dirty="0">
              <a:solidFill>
                <a:srgbClr val="7030A0"/>
              </a:solidFill>
            </a:endParaRPr>
          </a:p>
          <a:p>
            <a:pPr>
              <a:spcBef>
                <a:spcPts val="0"/>
              </a:spcBef>
              <a:buSzPct val="145000"/>
            </a:pPr>
            <a:r>
              <a:rPr lang="en-GB" sz="1400" dirty="0"/>
              <a:t>In the unlikely event of a security threat, specific instructions will be given via the PA system. You may be asked to locate to the shelter station below ground level. Please remain with your  host at the shelter station.  </a:t>
            </a:r>
          </a:p>
          <a:p>
            <a:pPr>
              <a:spcBef>
                <a:spcPts val="0"/>
              </a:spcBef>
              <a:buSzPct val="145000"/>
            </a:pPr>
            <a:endParaRPr lang="en-GB" sz="1400" dirty="0"/>
          </a:p>
          <a:p>
            <a:pPr>
              <a:spcBef>
                <a:spcPts val="0"/>
              </a:spcBef>
              <a:buSzPct val="145000"/>
            </a:pPr>
            <a:r>
              <a:rPr lang="en-GB" sz="1400" dirty="0"/>
              <a:t>For advice and details on the location of the assembly point and shelter station, or if you need assistance to leave the building in an emergency, please speak with Reception or your host and they will discuss your individual needs privately.</a:t>
            </a:r>
          </a:p>
          <a:p>
            <a:pPr>
              <a:spcBef>
                <a:spcPts val="0"/>
              </a:spcBef>
              <a:buSzPct val="145000"/>
            </a:pPr>
            <a:endParaRPr lang="en-GB" sz="1400" dirty="0"/>
          </a:p>
          <a:p>
            <a:pPr>
              <a:spcBef>
                <a:spcPts val="0"/>
              </a:spcBef>
              <a:buSzPct val="145000"/>
            </a:pPr>
            <a:r>
              <a:rPr lang="en-GB" sz="1400" dirty="0">
                <a:solidFill>
                  <a:srgbClr val="7030A0"/>
                </a:solidFill>
              </a:rPr>
              <a:t>Emergency Assistance</a:t>
            </a:r>
          </a:p>
          <a:p>
            <a:pPr>
              <a:spcBef>
                <a:spcPts val="0"/>
              </a:spcBef>
              <a:buSzPct val="145000"/>
            </a:pPr>
            <a:r>
              <a:rPr lang="en-GB" sz="1400" dirty="0"/>
              <a:t>For first aid and emergency assistance please call Security on ext. 2001.</a:t>
            </a:r>
          </a:p>
        </p:txBody>
      </p:sp>
      <p:sp>
        <p:nvSpPr>
          <p:cNvPr id="3" name="TextBox 2"/>
          <p:cNvSpPr txBox="1"/>
          <p:nvPr/>
        </p:nvSpPr>
        <p:spPr>
          <a:xfrm>
            <a:off x="1547664" y="404663"/>
            <a:ext cx="6120680" cy="523220"/>
          </a:xfrm>
          <a:prstGeom prst="rect">
            <a:avLst/>
          </a:prstGeom>
          <a:noFill/>
        </p:spPr>
        <p:txBody>
          <a:bodyPr wrap="square" rtlCol="0">
            <a:spAutoFit/>
          </a:bodyPr>
          <a:lstStyle/>
          <a:p>
            <a:pPr algn="ctr"/>
            <a:r>
              <a:rPr lang="en-GB" sz="2800" b="1" dirty="0"/>
              <a:t>Important emergency information</a:t>
            </a:r>
          </a:p>
        </p:txBody>
      </p:sp>
    </p:spTree>
    <p:extLst>
      <p:ext uri="{BB962C8B-B14F-4D97-AF65-F5344CB8AC3E}">
        <p14:creationId xmlns:p14="http://schemas.microsoft.com/office/powerpoint/2010/main" val="191292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7812" y="1874884"/>
            <a:ext cx="7828369" cy="4536504"/>
            <a:chOff x="596493" y="1628800"/>
            <a:chExt cx="7828369" cy="4536504"/>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030" y="1772816"/>
              <a:ext cx="1780535" cy="67238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812" y="1874884"/>
              <a:ext cx="1294128" cy="792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3933091"/>
              <a:ext cx="1546886" cy="792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493" y="3933091"/>
              <a:ext cx="1198692" cy="792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4556" y="2925700"/>
              <a:ext cx="1101914" cy="7920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28" y="1912833"/>
              <a:ext cx="1146310" cy="79200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6676" y="2563399"/>
              <a:ext cx="1643784" cy="65628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8080" y="3483757"/>
              <a:ext cx="993715" cy="82659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6493" y="5078544"/>
              <a:ext cx="924616" cy="792000"/>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7812" y="3013775"/>
              <a:ext cx="1333073" cy="617847"/>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28282" y="4611610"/>
              <a:ext cx="1353312" cy="594360"/>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96231" y="5459899"/>
              <a:ext cx="1594334" cy="549379"/>
            </a:xfrm>
            <a:prstGeom prst="rect">
              <a:avLst/>
            </a:prstGeom>
          </p:spPr>
        </p:pic>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09232" y="4908790"/>
              <a:ext cx="1131508" cy="1131508"/>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62201" y="2113055"/>
              <a:ext cx="1862661" cy="242887"/>
            </a:xfrm>
            <a:prstGeom prst="rect">
              <a:avLst/>
            </a:prstGeom>
          </p:spPr>
        </p:pic>
        <p:cxnSp>
          <p:nvCxnSpPr>
            <p:cNvPr id="17" name="Straight Connector 16"/>
            <p:cNvCxnSpPr/>
            <p:nvPr/>
          </p:nvCxnSpPr>
          <p:spPr>
            <a:xfrm>
              <a:off x="3851920" y="1628800"/>
              <a:ext cx="0" cy="4536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28184" y="1628800"/>
              <a:ext cx="0" cy="4536504"/>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562201" y="4668292"/>
              <a:ext cx="1768475" cy="739510"/>
              <a:chOff x="6732240" y="5521710"/>
              <a:chExt cx="1768475" cy="739510"/>
            </a:xfrm>
          </p:grpSpPr>
          <p:sp>
            <p:nvSpPr>
              <p:cNvPr id="20" name="Text Box 4"/>
              <p:cNvSpPr txBox="1">
                <a:spLocks noChangeArrowheads="1"/>
              </p:cNvSpPr>
              <p:nvPr/>
            </p:nvSpPr>
            <p:spPr bwMode="auto">
              <a:xfrm>
                <a:off x="6732240" y="5521710"/>
                <a:ext cx="1768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sz="1400" b="1" dirty="0">
                    <a:solidFill>
                      <a:srgbClr val="3B0076"/>
                    </a:solidFill>
                  </a:rPr>
                  <a:t>In partnership with</a:t>
                </a:r>
              </a:p>
            </p:txBody>
          </p:sp>
          <p:pic>
            <p:nvPicPr>
              <p:cNvPr id="21"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02102" y="5851645"/>
                <a:ext cx="14287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11397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kcds_whatwedo_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98192"/>
            <a:ext cx="9143999" cy="6461615"/>
          </a:xfrm>
          <a:prstGeom prst="rect">
            <a:avLst/>
          </a:prstGeom>
        </p:spPr>
      </p:pic>
      <p:sp>
        <p:nvSpPr>
          <p:cNvPr id="11" name="Title 10"/>
          <p:cNvSpPr>
            <a:spLocks noGrp="1"/>
          </p:cNvSpPr>
          <p:nvPr>
            <p:ph type="title"/>
          </p:nvPr>
        </p:nvSpPr>
        <p:spPr>
          <a:xfrm>
            <a:off x="498474" y="474569"/>
            <a:ext cx="8156576" cy="1116106"/>
          </a:xfrm>
        </p:spPr>
        <p:txBody>
          <a:bodyPr/>
          <a:lstStyle/>
          <a:p>
            <a:r>
              <a:rPr lang="en-US" dirty="0"/>
              <a:t>What does UKCDS do?</a:t>
            </a:r>
          </a:p>
        </p:txBody>
      </p:sp>
      <p:sp>
        <p:nvSpPr>
          <p:cNvPr id="4" name="Rectangle 3"/>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kcds_whatwedo_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98192"/>
            <a:ext cx="9143999" cy="6461614"/>
          </a:xfrm>
          <a:prstGeom prst="rect">
            <a:avLst/>
          </a:prstGeom>
        </p:spPr>
      </p:pic>
      <p:sp>
        <p:nvSpPr>
          <p:cNvPr id="11" name="Title 10"/>
          <p:cNvSpPr>
            <a:spLocks noGrp="1"/>
          </p:cNvSpPr>
          <p:nvPr>
            <p:ph type="title"/>
          </p:nvPr>
        </p:nvSpPr>
        <p:spPr/>
        <p:txBody>
          <a:bodyPr/>
          <a:lstStyle/>
          <a:p>
            <a:r>
              <a:rPr lang="en-US" dirty="0"/>
              <a:t>What does UKCDS do?</a:t>
            </a:r>
          </a:p>
        </p:txBody>
      </p:sp>
      <p:sp>
        <p:nvSpPr>
          <p:cNvPr id="4" name="Text Placeholder 3"/>
          <p:cNvSpPr>
            <a:spLocks noGrp="1"/>
          </p:cNvSpPr>
          <p:nvPr>
            <p:ph type="body" sz="half" idx="2"/>
          </p:nvPr>
        </p:nvSpPr>
        <p:spPr>
          <a:xfrm>
            <a:off x="498518" y="1405778"/>
            <a:ext cx="8156532" cy="774700"/>
          </a:xfrm>
        </p:spPr>
        <p:txBody>
          <a:bodyPr/>
          <a:lstStyle/>
          <a:p>
            <a:r>
              <a:rPr lang="en-US" dirty="0"/>
              <a:t>Bring people together</a:t>
            </a:r>
          </a:p>
        </p:txBody>
      </p:sp>
      <p:sp>
        <p:nvSpPr>
          <p:cNvPr id="5" name="Rectangle 4"/>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kcds_whatwedo_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98192"/>
            <a:ext cx="9143998" cy="6461614"/>
          </a:xfrm>
          <a:prstGeom prst="rect">
            <a:avLst/>
          </a:prstGeom>
        </p:spPr>
      </p:pic>
      <p:sp>
        <p:nvSpPr>
          <p:cNvPr id="11" name="Title 10"/>
          <p:cNvSpPr>
            <a:spLocks noGrp="1"/>
          </p:cNvSpPr>
          <p:nvPr>
            <p:ph type="title"/>
          </p:nvPr>
        </p:nvSpPr>
        <p:spPr/>
        <p:txBody>
          <a:bodyPr/>
          <a:lstStyle/>
          <a:p>
            <a:r>
              <a:rPr lang="en-US"/>
              <a:t>What does UKCDS do?</a:t>
            </a:r>
          </a:p>
        </p:txBody>
      </p:sp>
      <p:sp>
        <p:nvSpPr>
          <p:cNvPr id="4" name="Text Placeholder 3"/>
          <p:cNvSpPr>
            <a:spLocks noGrp="1"/>
          </p:cNvSpPr>
          <p:nvPr>
            <p:ph type="body" sz="half" idx="2"/>
          </p:nvPr>
        </p:nvSpPr>
        <p:spPr>
          <a:xfrm>
            <a:off x="498518" y="1405778"/>
            <a:ext cx="8156532" cy="774700"/>
          </a:xfrm>
        </p:spPr>
        <p:txBody>
          <a:bodyPr/>
          <a:lstStyle/>
          <a:p>
            <a:r>
              <a:rPr lang="en-US" dirty="0"/>
              <a:t>Share information</a:t>
            </a:r>
          </a:p>
        </p:txBody>
      </p:sp>
      <p:sp>
        <p:nvSpPr>
          <p:cNvPr id="5" name="Rectangle 4"/>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ukcds_whatwedo_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198192"/>
            <a:ext cx="9143998" cy="6461613"/>
          </a:xfrm>
          <a:prstGeom prst="rect">
            <a:avLst/>
          </a:prstGeom>
        </p:spPr>
      </p:pic>
      <p:sp>
        <p:nvSpPr>
          <p:cNvPr id="11" name="Title 10"/>
          <p:cNvSpPr>
            <a:spLocks noGrp="1"/>
          </p:cNvSpPr>
          <p:nvPr>
            <p:ph type="title"/>
          </p:nvPr>
        </p:nvSpPr>
        <p:spPr/>
        <p:txBody>
          <a:bodyPr/>
          <a:lstStyle/>
          <a:p>
            <a:r>
              <a:rPr lang="en-US"/>
              <a:t>What does UKCDS do?</a:t>
            </a:r>
          </a:p>
        </p:txBody>
      </p:sp>
      <p:sp>
        <p:nvSpPr>
          <p:cNvPr id="4" name="Text Placeholder 3"/>
          <p:cNvSpPr>
            <a:spLocks noGrp="1"/>
          </p:cNvSpPr>
          <p:nvPr>
            <p:ph type="body" sz="half" idx="2"/>
          </p:nvPr>
        </p:nvSpPr>
        <p:spPr>
          <a:xfrm>
            <a:off x="498518" y="1415303"/>
            <a:ext cx="8156532" cy="774700"/>
          </a:xfrm>
        </p:spPr>
        <p:txBody>
          <a:bodyPr/>
          <a:lstStyle/>
          <a:p>
            <a:r>
              <a:rPr lang="en-US" dirty="0"/>
              <a:t>Promote opportunities</a:t>
            </a:r>
          </a:p>
        </p:txBody>
      </p:sp>
      <p:sp>
        <p:nvSpPr>
          <p:cNvPr id="5" name="Rectangle 4"/>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does UKCDS do?</a:t>
            </a:r>
          </a:p>
        </p:txBody>
      </p:sp>
      <p:sp>
        <p:nvSpPr>
          <p:cNvPr id="5" name="Content Placeholder 4"/>
          <p:cNvSpPr>
            <a:spLocks noGrp="1"/>
          </p:cNvSpPr>
          <p:nvPr>
            <p:ph idx="1"/>
          </p:nvPr>
        </p:nvSpPr>
        <p:spPr>
          <a:xfrm>
            <a:off x="498518" y="2281442"/>
            <a:ext cx="4078266" cy="4144963"/>
          </a:xfrm>
        </p:spPr>
        <p:txBody>
          <a:bodyPr>
            <a:normAutofit/>
          </a:bodyPr>
          <a:lstStyle/>
          <a:p>
            <a:r>
              <a:rPr lang="en-US" dirty="0"/>
              <a:t>Town Hall events raising awareness of funding</a:t>
            </a:r>
          </a:p>
          <a:p>
            <a:pPr marL="50800" indent="0">
              <a:buNone/>
            </a:pPr>
            <a:endParaRPr lang="en-US" dirty="0"/>
          </a:p>
          <a:p>
            <a:r>
              <a:rPr lang="en-US" dirty="0"/>
              <a:t>UKCDS-DFID-ESRC workshop on a call for education systems research</a:t>
            </a:r>
          </a:p>
          <a:p>
            <a:endParaRPr lang="en-US" dirty="0"/>
          </a:p>
          <a:p>
            <a:endParaRPr lang="en-US" dirty="0"/>
          </a:p>
          <a:p>
            <a:endParaRPr lang="en-US" dirty="0"/>
          </a:p>
          <a:p>
            <a:endParaRPr lang="en-US" dirty="0"/>
          </a:p>
          <a:p>
            <a:endParaRPr lang="en-US" dirty="0"/>
          </a:p>
          <a:p>
            <a:pPr marL="50800" indent="0">
              <a:buNone/>
            </a:pPr>
            <a:endParaRPr lang="en-US" dirty="0"/>
          </a:p>
        </p:txBody>
      </p:sp>
      <p:sp>
        <p:nvSpPr>
          <p:cNvPr id="6" name="Text Placeholder 3"/>
          <p:cNvSpPr txBox="1">
            <a:spLocks/>
          </p:cNvSpPr>
          <p:nvPr/>
        </p:nvSpPr>
        <p:spPr>
          <a:xfrm>
            <a:off x="498518" y="1415303"/>
            <a:ext cx="8156532" cy="774700"/>
          </a:xfrm>
          <a:prstGeom prst="rect">
            <a:avLst/>
          </a:prstGeom>
        </p:spPr>
        <p:txBody>
          <a:bodyPr/>
          <a:lstStyle>
            <a:lvl1pPr marL="228600" indent="-177800" algn="l" defTabSz="914400" rtl="0" eaLnBrk="1" latinLnBrk="0" hangingPunct="1">
              <a:spcBef>
                <a:spcPts val="2000"/>
              </a:spcBef>
              <a:buClr>
                <a:schemeClr val="accent3"/>
              </a:buClr>
              <a:buSzPct val="110000"/>
              <a:buFont typeface="Arial"/>
              <a:buChar char="•"/>
              <a:defRPr sz="2400" kern="1200">
                <a:solidFill>
                  <a:srgbClr val="000000"/>
                </a:solidFill>
                <a:latin typeface="+mn-lt"/>
                <a:ea typeface="+mn-ea"/>
                <a:cs typeface="+mn-cs"/>
              </a:defRPr>
            </a:lvl1pPr>
            <a:lvl2pPr marL="457200" indent="-177800" algn="l" defTabSz="914400" rtl="0" eaLnBrk="1" latinLnBrk="0" hangingPunct="1">
              <a:spcBef>
                <a:spcPts val="600"/>
              </a:spcBef>
              <a:buClr>
                <a:schemeClr val="accent3"/>
              </a:buClr>
              <a:buSzPct val="110000"/>
              <a:buFont typeface="Arial"/>
              <a:buChar char="•"/>
              <a:defRPr sz="2400" kern="1200">
                <a:solidFill>
                  <a:srgbClr val="000000"/>
                </a:solidFill>
                <a:latin typeface="+mn-lt"/>
                <a:ea typeface="+mn-ea"/>
                <a:cs typeface="+mn-cs"/>
              </a:defRPr>
            </a:lvl2pPr>
            <a:lvl3pPr marL="6858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3pPr>
            <a:lvl4pPr marL="9144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4pPr>
            <a:lvl5pPr marL="11430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800" indent="0">
              <a:buNone/>
            </a:pPr>
            <a:r>
              <a:rPr lang="en-US" dirty="0">
                <a:solidFill>
                  <a:srgbClr val="606090"/>
                </a:solidFill>
              </a:rPr>
              <a:t>Some examples that brought us here</a:t>
            </a:r>
          </a:p>
        </p:txBody>
      </p:sp>
      <p:sp>
        <p:nvSpPr>
          <p:cNvPr id="7" name="Rectangle 6"/>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pic>
        <p:nvPicPr>
          <p:cNvPr id="2050" name="Picture 2" descr="W:\PR &amp; Communications\Photos\Image library\health systems\C00752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14" y="2281442"/>
            <a:ext cx="3910035" cy="260087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498474" y="5205092"/>
            <a:ext cx="8493082" cy="4144963"/>
          </a:xfrm>
          <a:prstGeom prst="rect">
            <a:avLst/>
          </a:prstGeom>
        </p:spPr>
        <p:txBody>
          <a:bodyPr vert="horz" lIns="91440" tIns="45720" rIns="91440" bIns="45720" rtlCol="0">
            <a:normAutofit/>
          </a:bodyPr>
          <a:lstStyle>
            <a:lvl1pPr marL="228600" indent="-177800" algn="l" defTabSz="914400" rtl="0" eaLnBrk="1" latinLnBrk="0" hangingPunct="1">
              <a:spcBef>
                <a:spcPts val="2000"/>
              </a:spcBef>
              <a:buClr>
                <a:schemeClr val="accent3"/>
              </a:buClr>
              <a:buSzPct val="110000"/>
              <a:buFont typeface="Arial"/>
              <a:buChar char="•"/>
              <a:defRPr sz="2400" kern="1200">
                <a:solidFill>
                  <a:srgbClr val="000000"/>
                </a:solidFill>
                <a:latin typeface="+mn-lt"/>
                <a:ea typeface="+mn-ea"/>
                <a:cs typeface="+mn-cs"/>
              </a:defRPr>
            </a:lvl1pPr>
            <a:lvl2pPr marL="457200" indent="-177800" algn="l" defTabSz="914400" rtl="0" eaLnBrk="1" latinLnBrk="0" hangingPunct="1">
              <a:spcBef>
                <a:spcPts val="600"/>
              </a:spcBef>
              <a:buClr>
                <a:schemeClr val="accent3"/>
              </a:buClr>
              <a:buSzPct val="110000"/>
              <a:buFont typeface="Arial"/>
              <a:buChar char="•"/>
              <a:defRPr sz="2400" kern="1200">
                <a:solidFill>
                  <a:srgbClr val="000000"/>
                </a:solidFill>
                <a:latin typeface="+mn-lt"/>
                <a:ea typeface="+mn-ea"/>
                <a:cs typeface="+mn-cs"/>
              </a:defRPr>
            </a:lvl2pPr>
            <a:lvl3pPr marL="6858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3pPr>
            <a:lvl4pPr marL="9144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4pPr>
            <a:lvl5pPr marL="11430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800" indent="0">
              <a:buNone/>
            </a:pPr>
            <a:endParaRPr lang="en-US" dirty="0"/>
          </a:p>
          <a:p>
            <a:endParaRPr lang="en-US" dirty="0"/>
          </a:p>
          <a:p>
            <a:endParaRPr lang="en-US" dirty="0"/>
          </a:p>
          <a:p>
            <a:endParaRPr lang="en-US" dirty="0"/>
          </a:p>
          <a:p>
            <a:pPr marL="50800" indent="0">
              <a:buFont typeface="Arial"/>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does UKCDS do?</a:t>
            </a:r>
          </a:p>
        </p:txBody>
      </p:sp>
      <p:sp>
        <p:nvSpPr>
          <p:cNvPr id="5" name="Content Placeholder 4"/>
          <p:cNvSpPr>
            <a:spLocks noGrp="1"/>
          </p:cNvSpPr>
          <p:nvPr>
            <p:ph idx="1"/>
          </p:nvPr>
        </p:nvSpPr>
        <p:spPr>
          <a:xfrm>
            <a:off x="498518" y="2281442"/>
            <a:ext cx="4078266" cy="4144963"/>
          </a:xfrm>
        </p:spPr>
        <p:txBody>
          <a:bodyPr>
            <a:normAutofit/>
          </a:bodyPr>
          <a:lstStyle/>
          <a:p>
            <a:r>
              <a:rPr lang="en-US" dirty="0"/>
              <a:t>Town Hall events raising awareness of funding</a:t>
            </a:r>
          </a:p>
          <a:p>
            <a:pPr marL="50800" indent="0">
              <a:buNone/>
            </a:pPr>
            <a:endParaRPr lang="en-US" dirty="0"/>
          </a:p>
          <a:p>
            <a:r>
              <a:rPr lang="en-US" dirty="0"/>
              <a:t>UKCDS-DFID-ESRC workshop on a call for education systems research</a:t>
            </a:r>
          </a:p>
          <a:p>
            <a:pPr marL="279400" lvl="1" indent="0">
              <a:buNone/>
            </a:pPr>
            <a:endParaRPr lang="en-US" dirty="0"/>
          </a:p>
          <a:p>
            <a:endParaRPr lang="en-US" dirty="0"/>
          </a:p>
          <a:p>
            <a:endParaRPr lang="en-US" dirty="0"/>
          </a:p>
          <a:p>
            <a:endParaRPr lang="en-US" dirty="0"/>
          </a:p>
          <a:p>
            <a:endParaRPr lang="en-US" dirty="0"/>
          </a:p>
          <a:p>
            <a:endParaRPr lang="en-US" dirty="0"/>
          </a:p>
          <a:p>
            <a:pPr marL="50800" indent="0">
              <a:buNone/>
            </a:pPr>
            <a:endParaRPr lang="en-US" dirty="0"/>
          </a:p>
        </p:txBody>
      </p:sp>
      <p:sp>
        <p:nvSpPr>
          <p:cNvPr id="6" name="Text Placeholder 3"/>
          <p:cNvSpPr txBox="1">
            <a:spLocks/>
          </p:cNvSpPr>
          <p:nvPr/>
        </p:nvSpPr>
        <p:spPr>
          <a:xfrm>
            <a:off x="498518" y="1415303"/>
            <a:ext cx="8156532" cy="774700"/>
          </a:xfrm>
          <a:prstGeom prst="rect">
            <a:avLst/>
          </a:prstGeom>
        </p:spPr>
        <p:txBody>
          <a:bodyPr/>
          <a:lstStyle>
            <a:lvl1pPr marL="228600" indent="-177800" algn="l" defTabSz="914400" rtl="0" eaLnBrk="1" latinLnBrk="0" hangingPunct="1">
              <a:spcBef>
                <a:spcPts val="2000"/>
              </a:spcBef>
              <a:buClr>
                <a:schemeClr val="accent3"/>
              </a:buClr>
              <a:buSzPct val="110000"/>
              <a:buFont typeface="Arial"/>
              <a:buChar char="•"/>
              <a:defRPr sz="2400" kern="1200">
                <a:solidFill>
                  <a:srgbClr val="000000"/>
                </a:solidFill>
                <a:latin typeface="+mn-lt"/>
                <a:ea typeface="+mn-ea"/>
                <a:cs typeface="+mn-cs"/>
              </a:defRPr>
            </a:lvl1pPr>
            <a:lvl2pPr marL="457200" indent="-177800" algn="l" defTabSz="914400" rtl="0" eaLnBrk="1" latinLnBrk="0" hangingPunct="1">
              <a:spcBef>
                <a:spcPts val="600"/>
              </a:spcBef>
              <a:buClr>
                <a:schemeClr val="accent3"/>
              </a:buClr>
              <a:buSzPct val="110000"/>
              <a:buFont typeface="Arial"/>
              <a:buChar char="•"/>
              <a:defRPr sz="2400" kern="1200">
                <a:solidFill>
                  <a:srgbClr val="000000"/>
                </a:solidFill>
                <a:latin typeface="+mn-lt"/>
                <a:ea typeface="+mn-ea"/>
                <a:cs typeface="+mn-cs"/>
              </a:defRPr>
            </a:lvl2pPr>
            <a:lvl3pPr marL="6858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3pPr>
            <a:lvl4pPr marL="9144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4pPr>
            <a:lvl5pPr marL="11430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800" indent="0">
              <a:buNone/>
            </a:pPr>
            <a:r>
              <a:rPr lang="en-US" dirty="0">
                <a:solidFill>
                  <a:srgbClr val="606090"/>
                </a:solidFill>
              </a:rPr>
              <a:t>Some examples that brought us here</a:t>
            </a:r>
          </a:p>
        </p:txBody>
      </p:sp>
      <p:sp>
        <p:nvSpPr>
          <p:cNvPr id="7" name="Rectangle 6"/>
          <p:cNvSpPr/>
          <p:nvPr/>
        </p:nvSpPr>
        <p:spPr>
          <a:xfrm>
            <a:off x="161925" y="1335405"/>
            <a:ext cx="8721725" cy="45719"/>
          </a:xfrm>
          <a:prstGeom prst="rect">
            <a:avLst/>
          </a:prstGeom>
          <a:solidFill>
            <a:srgbClr val="F09030"/>
          </a:solidFill>
          <a:ln w="19050">
            <a:noFill/>
          </a:ln>
          <a:effectLst>
            <a:innerShdw blurRad="50800" dist="25400" dir="13500000">
              <a:srgbClr val="FFFFFF">
                <a:alpha val="75000"/>
              </a:srgbClr>
            </a:innerShdw>
            <a:outerShdw blurRad="63500" dist="25400" dir="5400000" rotWithShape="0">
              <a:srgbClr val="808080">
                <a:alpha val="7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pic>
        <p:nvPicPr>
          <p:cNvPr id="2050" name="Picture 2" descr="W:\PR &amp; Communications\Photos\Image library\health systems\C00752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14" y="2281442"/>
            <a:ext cx="3910035" cy="260087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498474" y="5205092"/>
            <a:ext cx="8493082" cy="4144963"/>
          </a:xfrm>
          <a:prstGeom prst="rect">
            <a:avLst/>
          </a:prstGeom>
        </p:spPr>
        <p:txBody>
          <a:bodyPr vert="horz" lIns="91440" tIns="45720" rIns="91440" bIns="45720" rtlCol="0">
            <a:normAutofit/>
          </a:bodyPr>
          <a:lstStyle>
            <a:lvl1pPr marL="228600" indent="-177800" algn="l" defTabSz="914400" rtl="0" eaLnBrk="1" latinLnBrk="0" hangingPunct="1">
              <a:spcBef>
                <a:spcPts val="2000"/>
              </a:spcBef>
              <a:buClr>
                <a:schemeClr val="accent3"/>
              </a:buClr>
              <a:buSzPct val="110000"/>
              <a:buFont typeface="Arial"/>
              <a:buChar char="•"/>
              <a:defRPr sz="2400" kern="1200">
                <a:solidFill>
                  <a:srgbClr val="000000"/>
                </a:solidFill>
                <a:latin typeface="+mn-lt"/>
                <a:ea typeface="+mn-ea"/>
                <a:cs typeface="+mn-cs"/>
              </a:defRPr>
            </a:lvl1pPr>
            <a:lvl2pPr marL="457200" indent="-177800" algn="l" defTabSz="914400" rtl="0" eaLnBrk="1" latinLnBrk="0" hangingPunct="1">
              <a:spcBef>
                <a:spcPts val="600"/>
              </a:spcBef>
              <a:buClr>
                <a:schemeClr val="accent3"/>
              </a:buClr>
              <a:buSzPct val="110000"/>
              <a:buFont typeface="Arial"/>
              <a:buChar char="•"/>
              <a:defRPr sz="2400" kern="1200">
                <a:solidFill>
                  <a:srgbClr val="000000"/>
                </a:solidFill>
                <a:latin typeface="+mn-lt"/>
                <a:ea typeface="+mn-ea"/>
                <a:cs typeface="+mn-cs"/>
              </a:defRPr>
            </a:lvl2pPr>
            <a:lvl3pPr marL="6858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3pPr>
            <a:lvl4pPr marL="9144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4pPr>
            <a:lvl5pPr marL="11430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800" indent="0">
              <a:buNone/>
            </a:pPr>
            <a:endParaRPr lang="en-US" dirty="0"/>
          </a:p>
          <a:p>
            <a:endParaRPr lang="en-US" dirty="0"/>
          </a:p>
          <a:p>
            <a:endParaRPr lang="en-US" dirty="0"/>
          </a:p>
          <a:p>
            <a:endParaRPr lang="en-US" dirty="0"/>
          </a:p>
          <a:p>
            <a:pPr marL="50800" indent="0">
              <a:buFont typeface="Arial"/>
              <a:buNone/>
            </a:pPr>
            <a:endParaRPr lang="en-US" dirty="0"/>
          </a:p>
        </p:txBody>
      </p:sp>
      <p:sp>
        <p:nvSpPr>
          <p:cNvPr id="9" name="Content Placeholder 4"/>
          <p:cNvSpPr txBox="1">
            <a:spLocks/>
          </p:cNvSpPr>
          <p:nvPr/>
        </p:nvSpPr>
        <p:spPr>
          <a:xfrm>
            <a:off x="611162" y="5035435"/>
            <a:ext cx="7929587" cy="1515858"/>
          </a:xfrm>
          <a:prstGeom prst="rect">
            <a:avLst/>
          </a:prstGeom>
        </p:spPr>
        <p:txBody>
          <a:bodyPr vert="horz" lIns="91440" tIns="45720" rIns="91440" bIns="45720" rtlCol="0">
            <a:normAutofit/>
          </a:bodyPr>
          <a:lstStyle>
            <a:lvl1pPr marL="228600" indent="-177800" algn="l" defTabSz="914400" rtl="0" eaLnBrk="1" latinLnBrk="0" hangingPunct="1">
              <a:spcBef>
                <a:spcPts val="2000"/>
              </a:spcBef>
              <a:buClr>
                <a:schemeClr val="accent3"/>
              </a:buClr>
              <a:buSzPct val="110000"/>
              <a:buFont typeface="Arial"/>
              <a:buChar char="•"/>
              <a:defRPr sz="2400" kern="1200">
                <a:solidFill>
                  <a:srgbClr val="000000"/>
                </a:solidFill>
                <a:latin typeface="+mn-lt"/>
                <a:ea typeface="+mn-ea"/>
                <a:cs typeface="+mn-cs"/>
              </a:defRPr>
            </a:lvl1pPr>
            <a:lvl2pPr marL="457200" indent="-177800" algn="l" defTabSz="914400" rtl="0" eaLnBrk="1" latinLnBrk="0" hangingPunct="1">
              <a:spcBef>
                <a:spcPts val="600"/>
              </a:spcBef>
              <a:buClr>
                <a:schemeClr val="accent3"/>
              </a:buClr>
              <a:buSzPct val="110000"/>
              <a:buFont typeface="Arial"/>
              <a:buChar char="•"/>
              <a:defRPr sz="2400" kern="1200">
                <a:solidFill>
                  <a:srgbClr val="000000"/>
                </a:solidFill>
                <a:latin typeface="+mn-lt"/>
                <a:ea typeface="+mn-ea"/>
                <a:cs typeface="+mn-cs"/>
              </a:defRPr>
            </a:lvl2pPr>
            <a:lvl3pPr marL="6858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3pPr>
            <a:lvl4pPr marL="9144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4pPr>
            <a:lvl5pPr marL="1143000" indent="-177800" algn="l" defTabSz="914400" rtl="0" eaLnBrk="1" latinLnBrk="0" hangingPunct="1">
              <a:spcBef>
                <a:spcPts val="600"/>
              </a:spcBef>
              <a:buClr>
                <a:schemeClr val="accent3"/>
              </a:buClr>
              <a:buSzPct val="110000"/>
              <a:buFont typeface="Arial"/>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800" indent="0">
              <a:buFont typeface="Arial"/>
              <a:buNone/>
            </a:pPr>
            <a:endParaRPr lang="en-US" dirty="0"/>
          </a:p>
          <a:p>
            <a:pPr lvl="1"/>
            <a:r>
              <a:rPr lang="en-US" dirty="0"/>
              <a:t>Education systems now part of £40 million spend on education research for international development</a:t>
            </a:r>
          </a:p>
          <a:p>
            <a:pPr marL="279400" lvl="1" indent="0">
              <a:buFont typeface="Arial"/>
              <a:buNone/>
            </a:pPr>
            <a:endParaRPr lang="en-US" dirty="0"/>
          </a:p>
          <a:p>
            <a:endParaRPr lang="en-US" dirty="0"/>
          </a:p>
          <a:p>
            <a:endParaRPr lang="en-US" dirty="0"/>
          </a:p>
          <a:p>
            <a:endParaRPr lang="en-US" dirty="0"/>
          </a:p>
          <a:p>
            <a:endParaRPr lang="en-US" dirty="0"/>
          </a:p>
          <a:p>
            <a:endParaRPr lang="en-US" dirty="0"/>
          </a:p>
          <a:p>
            <a:pPr marL="50800" indent="0">
              <a:buFont typeface="Arial"/>
              <a:buNone/>
            </a:pPr>
            <a:endParaRPr lang="en-US" dirty="0"/>
          </a:p>
        </p:txBody>
      </p:sp>
    </p:spTree>
    <p:extLst>
      <p:ext uri="{BB962C8B-B14F-4D97-AF65-F5344CB8AC3E}">
        <p14:creationId xmlns:p14="http://schemas.microsoft.com/office/powerpoint/2010/main" val="963536819"/>
      </p:ext>
    </p:extLst>
  </p:cSld>
  <p:clrMapOvr>
    <a:masterClrMapping/>
  </p:clrMapOvr>
</p:sld>
</file>

<file path=ppt/theme/theme1.xml><?xml version="1.0" encoding="utf-8"?>
<a:theme xmlns:a="http://schemas.openxmlformats.org/drawingml/2006/main" name="UKCDS_PPT_Template_Master">
  <a:themeElements>
    <a:clrScheme name="UKCDS 2">
      <a:dk1>
        <a:sysClr val="windowText" lastClr="000000"/>
      </a:dk1>
      <a:lt1>
        <a:sysClr val="window" lastClr="FFFFFF"/>
      </a:lt1>
      <a:dk2>
        <a:srgbClr val="787878"/>
      </a:dk2>
      <a:lt2>
        <a:srgbClr val="C3AFCC"/>
      </a:lt2>
      <a:accent1>
        <a:srgbClr val="663366"/>
      </a:accent1>
      <a:accent2>
        <a:srgbClr val="330F42"/>
      </a:accent2>
      <a:accent3>
        <a:srgbClr val="606090"/>
      </a:accent3>
      <a:accent4>
        <a:srgbClr val="999966"/>
      </a:accent4>
      <a:accent5>
        <a:srgbClr val="F7901E"/>
      </a:accent5>
      <a:accent6>
        <a:srgbClr val="A3A101"/>
      </a:accent6>
      <a:hlink>
        <a:srgbClr val="606090"/>
      </a:hlink>
      <a:folHlink>
        <a:srgbClr val="6060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UKCDS_PPT_Template_Master</Template>
  <TotalTime>276</TotalTime>
  <Words>539</Words>
  <Application>Microsoft Office PowerPoint</Application>
  <PresentationFormat>On-screen Show (4:3)</PresentationFormat>
  <Paragraphs>99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UKCDS_PPT_Template_Master</vt:lpstr>
      <vt:lpstr>Education Systems Town Hall</vt:lpstr>
      <vt:lpstr>PowerPoint Presentation</vt:lpstr>
      <vt:lpstr>PowerPoint Presentation</vt:lpstr>
      <vt:lpstr>What does UKCDS do?</vt:lpstr>
      <vt:lpstr>What does UKCDS do?</vt:lpstr>
      <vt:lpstr>What does UKCDS do?</vt:lpstr>
      <vt:lpstr>What does UKCDS do?</vt:lpstr>
      <vt:lpstr>What does UKCDS do?</vt:lpstr>
      <vt:lpstr>What does UKCDS do?</vt:lpstr>
      <vt:lpstr>Education research</vt:lpstr>
      <vt:lpstr>Education research</vt:lpstr>
      <vt:lpstr>Education systems town hall</vt:lpstr>
      <vt:lpstr>Our Speakers</vt:lpstr>
      <vt:lpstr>#devfunding  @UKCDS </vt:lpstr>
    </vt:vector>
  </TitlesOfParts>
  <Company>Wellcome Trust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dc:title>
  <dc:creator>Gwyther, Alex</dc:creator>
  <cp:lastModifiedBy>Shabier, Mohammed</cp:lastModifiedBy>
  <cp:revision>22</cp:revision>
  <cp:lastPrinted>2014-01-21T09:09:41Z</cp:lastPrinted>
  <dcterms:created xsi:type="dcterms:W3CDTF">2014-01-17T14:50:03Z</dcterms:created>
  <dcterms:modified xsi:type="dcterms:W3CDTF">2018-03-22T08:37:44Z</dcterms:modified>
</cp:coreProperties>
</file>