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65" r:id="rId6"/>
    <p:sldId id="266" r:id="rId7"/>
    <p:sldId id="267" r:id="rId8"/>
    <p:sldId id="279" r:id="rId9"/>
    <p:sldId id="268" r:id="rId10"/>
    <p:sldId id="257" r:id="rId11"/>
    <p:sldId id="271" r:id="rId12"/>
    <p:sldId id="258" r:id="rId13"/>
    <p:sldId id="259" r:id="rId14"/>
    <p:sldId id="280" r:id="rId15"/>
    <p:sldId id="272" r:id="rId16"/>
    <p:sldId id="262" r:id="rId17"/>
    <p:sldId id="281" r:id="rId18"/>
    <p:sldId id="273" r:id="rId19"/>
    <p:sldId id="261" r:id="rId20"/>
    <p:sldId id="260" r:id="rId21"/>
    <p:sldId id="274" r:id="rId22"/>
    <p:sldId id="263" r:id="rId23"/>
    <p:sldId id="282" r:id="rId24"/>
    <p:sldId id="283" r:id="rId25"/>
    <p:sldId id="284" r:id="rId26"/>
    <p:sldId id="285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0693" autoAdjust="0"/>
  </p:normalViewPr>
  <p:slideViewPr>
    <p:cSldViewPr>
      <p:cViewPr>
        <p:scale>
          <a:sx n="60" d="100"/>
          <a:sy n="60" d="100"/>
        </p:scale>
        <p:origin x="-308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8659B-8FDE-40C1-9B64-FF995FACB52E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CFDC-7BA3-417D-A724-AE2C69667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3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5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0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5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2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4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8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6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25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CFDC-7BA3-417D-A724-AE2C69667A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8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03686A-7534-4491-9A33-32CAA273A939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87B2FE1-190A-4991-8098-C7BE0CAF3CF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irstyevidence.wordpress.com/" TargetMode="External"/><Relationship Id="rId2" Type="http://schemas.openxmlformats.org/officeDocument/2006/relationships/hyperlink" Target="http://bit.ly/YRXqz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848600" cy="1927225"/>
          </a:xfrm>
        </p:spPr>
        <p:txBody>
          <a:bodyPr/>
          <a:lstStyle/>
          <a:p>
            <a:r>
              <a:rPr lang="en-GB" sz="4800" dirty="0" smtClean="0"/>
              <a:t>Science to the rescue	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5084624"/>
            <a:ext cx="6400800" cy="1752600"/>
          </a:xfrm>
        </p:spPr>
        <p:txBody>
          <a:bodyPr/>
          <a:lstStyle/>
          <a:p>
            <a:pPr algn="r"/>
            <a:r>
              <a:rPr lang="en-GB" dirty="0" smtClean="0"/>
              <a:t>Does public investment in science drive socioeconomic development?</a:t>
            </a:r>
          </a:p>
          <a:p>
            <a:pPr algn="r"/>
            <a:r>
              <a:rPr lang="en-GB" dirty="0" smtClean="0"/>
              <a:t>Dr Kirsty Newman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" y="1676155"/>
            <a:ext cx="9088119" cy="35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transfer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r="9212"/>
          <a:stretch/>
        </p:blipFill>
        <p:spPr>
          <a:xfrm>
            <a:off x="539552" y="1412776"/>
            <a:ext cx="3739488" cy="4968552"/>
          </a:xfrm>
        </p:spPr>
      </p:pic>
      <p:sp>
        <p:nvSpPr>
          <p:cNvPr id="5" name="TextBox 4"/>
          <p:cNvSpPr txBox="1"/>
          <p:nvPr/>
        </p:nvSpPr>
        <p:spPr>
          <a:xfrm>
            <a:off x="4427984" y="1412776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“Without a well-funded, high quality research system, it is unlikely that a technology transfer programme will make any significant contribution to economic development.”</a:t>
            </a:r>
          </a:p>
          <a:p>
            <a:r>
              <a:rPr lang="en-GB" sz="2800" dirty="0" err="1" smtClean="0"/>
              <a:t>Heher</a:t>
            </a:r>
            <a:r>
              <a:rPr lang="en-GB" sz="2800" dirty="0"/>
              <a:t> </a:t>
            </a:r>
            <a:r>
              <a:rPr lang="en-GB" sz="2800" dirty="0" smtClean="0"/>
              <a:t>A.D. 2005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53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467544" y="476672"/>
            <a:ext cx="4093417" cy="1224136"/>
          </a:xfrm>
          <a:prstGeom prst="round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Absorptive capacity is critical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HUMAN CAPITAL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00"/>
            <a:ext cx="9144000" cy="7005484"/>
          </a:xfrm>
        </p:spPr>
      </p:pic>
    </p:spTree>
    <p:extLst>
      <p:ext uri="{BB962C8B-B14F-4D97-AF65-F5344CB8AC3E}">
        <p14:creationId xmlns:p14="http://schemas.microsoft.com/office/powerpoint/2010/main" val="993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t="27802" r="20028" b="6250"/>
          <a:stretch/>
        </p:blipFill>
        <p:spPr bwMode="auto">
          <a:xfrm>
            <a:off x="-972616" y="0"/>
            <a:ext cx="11093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7544" y="332656"/>
            <a:ext cx="4093417" cy="1224136"/>
          </a:xfrm>
          <a:prstGeom prst="round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Capacity building?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PRO-POOR PRODUCTS AND TECHNOLOGIES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2520" cy="6928631"/>
          </a:xfrm>
        </p:spPr>
      </p:pic>
    </p:spTree>
    <p:extLst>
      <p:ext uri="{BB962C8B-B14F-4D97-AF65-F5344CB8AC3E}">
        <p14:creationId xmlns:p14="http://schemas.microsoft.com/office/powerpoint/2010/main" val="13991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186" y="-27384"/>
            <a:ext cx="10270698" cy="6885384"/>
          </a:xfrm>
        </p:spPr>
      </p:pic>
    </p:spTree>
    <p:extLst>
      <p:ext uri="{BB962C8B-B14F-4D97-AF65-F5344CB8AC3E}">
        <p14:creationId xmlns:p14="http://schemas.microsoft.com/office/powerpoint/2010/main" val="37873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Evidence-informed policy and programmes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13808"/>
            <a:ext cx="11655866" cy="6844192"/>
          </a:xfrm>
        </p:spPr>
      </p:pic>
      <p:sp>
        <p:nvSpPr>
          <p:cNvPr id="5" name="Rounded Rectangle 4"/>
          <p:cNvSpPr/>
          <p:nvPr/>
        </p:nvSpPr>
        <p:spPr>
          <a:xfrm>
            <a:off x="467545" y="332656"/>
            <a:ext cx="2808312" cy="1224136"/>
          </a:xfrm>
          <a:prstGeom prst="round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What works?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3" r="1678" b="27568"/>
          <a:stretch/>
        </p:blipFill>
        <p:spPr>
          <a:xfrm>
            <a:off x="0" y="-62844"/>
            <a:ext cx="9144000" cy="692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468" y="404664"/>
            <a:ext cx="4492028" cy="2880320"/>
          </a:xfrm>
          <a:prstGeom prst="roundRect">
            <a:avLst/>
          </a:prstGeom>
          <a:solidFill>
            <a:schemeClr val="bg1">
              <a:lumMod val="85000"/>
              <a:alpha val="9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400" b="0" i="1" u="none" strike="noStrike" baseline="0" dirty="0" smtClean="0">
                <a:solidFill>
                  <a:schemeClr val="tx1"/>
                </a:solidFill>
              </a:rPr>
              <a:t>“It’s  not possible to take the country forward without having proper knowledge on science and technology”</a:t>
            </a:r>
            <a:r>
              <a:rPr lang="en-GB" sz="2400" b="0" i="0" u="none" strike="noStrike" baseline="0" dirty="0" smtClean="0">
                <a:solidFill>
                  <a:schemeClr val="tx1"/>
                </a:solidFill>
              </a:rPr>
              <a:t/>
            </a:r>
            <a:br>
              <a:rPr lang="en-GB" sz="2400" b="0" i="0" u="none" strike="noStrike" baseline="0" dirty="0" smtClean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Sheikh </a:t>
            </a:r>
            <a:r>
              <a:rPr lang="en-GB" sz="2400" b="1" dirty="0" err="1" smtClean="0">
                <a:solidFill>
                  <a:schemeClr val="tx1"/>
                </a:solidFill>
              </a:rPr>
              <a:t>Hasina</a:t>
            </a:r>
            <a:r>
              <a:rPr lang="en-GB" sz="2400" b="1" dirty="0" smtClean="0">
                <a:solidFill>
                  <a:schemeClr val="tx1"/>
                </a:solidFill>
              </a:rPr>
              <a:t>, Prime Minister of Bangladesh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5233" y="6596390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UN Photos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r="17010"/>
          <a:stretch/>
        </p:blipFill>
        <p:spPr>
          <a:xfrm>
            <a:off x="0" y="-47731"/>
            <a:ext cx="9144000" cy="6905731"/>
          </a:xfrm>
        </p:spPr>
      </p:pic>
      <p:sp>
        <p:nvSpPr>
          <p:cNvPr id="5" name="Rounded Rectangle 4"/>
          <p:cNvSpPr/>
          <p:nvPr/>
        </p:nvSpPr>
        <p:spPr>
          <a:xfrm>
            <a:off x="3275856" y="401551"/>
            <a:ext cx="3744416" cy="1224136"/>
          </a:xfrm>
          <a:prstGeom prst="round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Understanding the world around us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2843808" y="5301208"/>
            <a:ext cx="5779337" cy="1224136"/>
          </a:xfrm>
          <a:prstGeom prst="round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There is no one ‘gold standard’ research approach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3568" y="408450"/>
            <a:ext cx="7765576" cy="6300373"/>
            <a:chOff x="709696" y="440995"/>
            <a:chExt cx="7765576" cy="63003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96" y="440995"/>
              <a:ext cx="7765576" cy="630037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411760" y="440995"/>
              <a:ext cx="3888432" cy="971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Supply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1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0814" y="398504"/>
            <a:ext cx="7995457" cy="6486880"/>
            <a:chOff x="580814" y="398504"/>
            <a:chExt cx="7995457" cy="64868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4" y="398504"/>
              <a:ext cx="7995457" cy="648688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47664" y="398504"/>
              <a:ext cx="4680520" cy="1230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Demand/Usage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Little evidence that public investment in research is a significant driver of economic growth in low income countries</a:t>
            </a:r>
          </a:p>
          <a:p>
            <a:r>
              <a:rPr lang="en-GB" dirty="0" smtClean="0"/>
              <a:t>Investment in </a:t>
            </a:r>
            <a:r>
              <a:rPr lang="en-GB" i="1" dirty="0" smtClean="0"/>
              <a:t>some</a:t>
            </a:r>
            <a:r>
              <a:rPr lang="en-GB" dirty="0" smtClean="0"/>
              <a:t> forms of research capacity building can increase human capital -  investment in skills to use research even more important</a:t>
            </a:r>
          </a:p>
          <a:p>
            <a:r>
              <a:rPr lang="en-GB" dirty="0" smtClean="0"/>
              <a:t>Pro-poor products and technologies can have transformational effects – provided they are actually used!</a:t>
            </a:r>
          </a:p>
          <a:p>
            <a:r>
              <a:rPr lang="en-GB" dirty="0" smtClean="0"/>
              <a:t>Evidence can inform policy and practice and thereby improve outcomes – but there remains low absorptive capacity</a:t>
            </a:r>
          </a:p>
        </p:txBody>
      </p:sp>
    </p:spTree>
    <p:extLst>
      <p:ext uri="{BB962C8B-B14F-4D97-AF65-F5344CB8AC3E}">
        <p14:creationId xmlns:p14="http://schemas.microsoft.com/office/powerpoint/2010/main" val="3472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for listening!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075240" cy="2404864"/>
          </a:xfrm>
        </p:spPr>
        <p:txBody>
          <a:bodyPr>
            <a:normAutofit/>
          </a:bodyPr>
          <a:lstStyle/>
          <a:p>
            <a:r>
              <a:rPr lang="en-GB" dirty="0" smtClean="0"/>
              <a:t>Read </a:t>
            </a:r>
            <a:r>
              <a:rPr lang="en-GB" dirty="0"/>
              <a:t>the full paper: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bit.ly/YRXqzB</a:t>
            </a:r>
            <a:endParaRPr lang="en-GB" dirty="0" smtClean="0"/>
          </a:p>
          <a:p>
            <a:r>
              <a:rPr lang="en-GB" dirty="0" smtClean="0"/>
              <a:t>Me on twitter: @</a:t>
            </a:r>
            <a:r>
              <a:rPr lang="en-GB" dirty="0" err="1" smtClean="0"/>
              <a:t>kirstyevidence</a:t>
            </a:r>
            <a:endParaRPr lang="en-GB" dirty="0" smtClean="0"/>
          </a:p>
          <a:p>
            <a:r>
              <a:rPr lang="en-GB" dirty="0"/>
              <a:t>My blog: </a:t>
            </a:r>
            <a:r>
              <a:rPr lang="en-GB" dirty="0">
                <a:hlinkClick r:id="rId3"/>
              </a:rPr>
              <a:t>http://kirstyevidence.wordpress.com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/>
              <a:t>Evidence into Action team on twitter: @</a:t>
            </a:r>
            <a:r>
              <a:rPr lang="en-GB" dirty="0" err="1" smtClean="0"/>
              <a:t>DFID_evidence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6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8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20" y="344870"/>
            <a:ext cx="3888432" cy="5100354"/>
          </a:xfrm>
          <a:prstGeom prst="roundRect">
            <a:avLst/>
          </a:prstGeom>
          <a:solidFill>
            <a:schemeClr val="bg1">
              <a:lumMod val="85000"/>
              <a:alpha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“…knowledge has become imperative for economic advancement. Indeed, a knowledge economy utilizes research findings in transformation of the thinking and the livelihoods of its people”</a:t>
            </a:r>
          </a:p>
          <a:p>
            <a:pPr algn="l"/>
            <a:r>
              <a:rPr lang="en-GB" sz="2400" b="1" dirty="0" err="1" smtClean="0"/>
              <a:t>Mwai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Kibaki</a:t>
            </a:r>
            <a:r>
              <a:rPr lang="en-GB" sz="2400" b="1" dirty="0" smtClean="0"/>
              <a:t>, President of Kenya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38358" y="6596390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UK </a:t>
            </a:r>
            <a:r>
              <a:rPr lang="en-GB" sz="1100" dirty="0" err="1" smtClean="0">
                <a:solidFill>
                  <a:schemeClr val="bg1"/>
                </a:solidFill>
              </a:rPr>
              <a:t>FCO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b="18730"/>
          <a:stretch/>
        </p:blipFill>
        <p:spPr>
          <a:xfrm>
            <a:off x="0" y="14334"/>
            <a:ext cx="9144000" cy="6843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492028" cy="4176464"/>
          </a:xfrm>
          <a:prstGeom prst="roundRect">
            <a:avLst/>
          </a:prstGeom>
          <a:solidFill>
            <a:schemeClr val="bg1">
              <a:lumMod val="85000"/>
              <a:alpha val="9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400" b="0" i="0" u="none" strike="noStrike" baseline="0" dirty="0" smtClean="0">
                <a:solidFill>
                  <a:schemeClr val="tx1"/>
                </a:solidFill>
              </a:rPr>
              <a:t>“…the ability of any country to achieve and maintain a decent standard of living is dependent on the extent to which it can harness science and technology for development”</a:t>
            </a:r>
            <a:br>
              <a:rPr lang="en-GB" sz="2400" b="0" i="0" u="none" strike="noStrike" baseline="0" dirty="0" smtClean="0">
                <a:solidFill>
                  <a:schemeClr val="tx1"/>
                </a:solidFill>
              </a:rPr>
            </a:br>
            <a:r>
              <a:rPr lang="en-GB" sz="2400" b="1" i="0" u="none" strike="noStrike" baseline="0" dirty="0" smtClean="0">
                <a:solidFill>
                  <a:schemeClr val="tx1"/>
                </a:solidFill>
              </a:rPr>
              <a:t>Syed </a:t>
            </a:r>
            <a:r>
              <a:rPr lang="en-GB" sz="2400" b="1" i="0" u="none" strike="noStrike" baseline="0" dirty="0" err="1" smtClean="0">
                <a:solidFill>
                  <a:schemeClr val="tx1"/>
                </a:solidFill>
              </a:rPr>
              <a:t>Yousuf</a:t>
            </a:r>
            <a:r>
              <a:rPr lang="en-GB" sz="2400" b="1" i="0" u="none" strike="noStrike" baseline="0" dirty="0" smtClean="0">
                <a:solidFill>
                  <a:schemeClr val="tx1"/>
                </a:solidFill>
              </a:rPr>
              <a:t> </a:t>
            </a:r>
            <a:r>
              <a:rPr lang="en-GB" sz="2400" b="1" i="0" u="none" strike="noStrike" baseline="0" dirty="0" err="1" smtClean="0">
                <a:solidFill>
                  <a:schemeClr val="tx1"/>
                </a:solidFill>
              </a:rPr>
              <a:t>Raza</a:t>
            </a:r>
            <a:r>
              <a:rPr lang="en-GB" sz="2400" b="1" i="0" u="none" strike="noStrike" baseline="0" dirty="0" smtClean="0">
                <a:solidFill>
                  <a:schemeClr val="tx1"/>
                </a:solidFill>
              </a:rPr>
              <a:t> </a:t>
            </a:r>
            <a:r>
              <a:rPr lang="en-GB" sz="2400" b="1" i="0" u="none" strike="noStrike" baseline="0" dirty="0" err="1" smtClean="0">
                <a:solidFill>
                  <a:schemeClr val="tx1"/>
                </a:solidFill>
              </a:rPr>
              <a:t>Gilani</a:t>
            </a:r>
            <a:r>
              <a:rPr lang="en-GB" sz="2400" b="1" i="0" u="none" strike="noStrike" baseline="0" dirty="0" smtClean="0">
                <a:solidFill>
                  <a:schemeClr val="tx1"/>
                </a:solidFill>
              </a:rPr>
              <a:t>, Prime Minister of Pakistan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8910" y="6596390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>
                <a:solidFill>
                  <a:schemeClr val="bg1"/>
                </a:solidFill>
              </a:rPr>
              <a:t>Salmaan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</a:rPr>
              <a:t>Taseer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20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On average, does investing funds in research lead to greater development impacts than investing the same amount of funds in alternative development interventions?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98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354547" y="0"/>
            <a:ext cx="4917801" cy="344010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8"/>
          <p:cNvSpPr/>
          <p:nvPr/>
        </p:nvSpPr>
        <p:spPr>
          <a:xfrm>
            <a:off x="812572" y="1344531"/>
            <a:ext cx="2601054" cy="964991"/>
          </a:xfrm>
          <a:prstGeom prst="roundRect">
            <a:avLst/>
          </a:prstGeom>
          <a:solidFill>
            <a:schemeClr val="bg1">
              <a:lumMod val="75000"/>
              <a:alpha val="88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kern="1200" dirty="0" smtClean="0"/>
              <a:t>Economic growth</a:t>
            </a:r>
            <a:endParaRPr lang="en-GB" sz="21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4563254" y="1"/>
            <a:ext cx="4917800" cy="34289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5730373" y="1412776"/>
            <a:ext cx="2601054" cy="964991"/>
          </a:xfrm>
          <a:prstGeom prst="roundRect">
            <a:avLst/>
          </a:prstGeom>
          <a:solidFill>
            <a:schemeClr val="bg1">
              <a:lumMod val="75000"/>
              <a:alpha val="88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kern="1200" dirty="0" smtClean="0"/>
              <a:t>Evidence-informed policy</a:t>
            </a:r>
            <a:endParaRPr lang="en-GB" sz="2100" kern="1200" dirty="0"/>
          </a:p>
        </p:txBody>
      </p:sp>
      <p:sp>
        <p:nvSpPr>
          <p:cNvPr id="12" name="Rectangle 11"/>
          <p:cNvSpPr/>
          <p:nvPr/>
        </p:nvSpPr>
        <p:spPr>
          <a:xfrm>
            <a:off x="-354547" y="3405155"/>
            <a:ext cx="4951999" cy="345284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803827" y="4661577"/>
            <a:ext cx="2601054" cy="964991"/>
          </a:xfrm>
          <a:prstGeom prst="roundRect">
            <a:avLst/>
          </a:prstGeom>
          <a:solidFill>
            <a:schemeClr val="bg1">
              <a:lumMod val="75000"/>
              <a:alpha val="88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kern="1200" dirty="0" smtClean="0"/>
              <a:t>New products &amp; technologies</a:t>
            </a:r>
            <a:endParaRPr lang="en-GB" sz="21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3430147"/>
            <a:ext cx="4916156" cy="342785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ounded Rectangle 14"/>
          <p:cNvSpPr/>
          <p:nvPr/>
        </p:nvSpPr>
        <p:spPr>
          <a:xfrm>
            <a:off x="5730373" y="4661577"/>
            <a:ext cx="2601054" cy="964991"/>
          </a:xfrm>
          <a:prstGeom prst="roundRect">
            <a:avLst/>
          </a:prstGeom>
          <a:solidFill>
            <a:schemeClr val="bg1">
              <a:lumMod val="75000"/>
              <a:alpha val="88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0" numCol="1" spcCol="1270" anchor="t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100" kern="1200" dirty="0" smtClean="0"/>
              <a:t>Human capital</a:t>
            </a:r>
            <a:endParaRPr lang="en-GB" sz="2100" kern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684584" y="3405155"/>
            <a:ext cx="10297144" cy="238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3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38" y="836712"/>
            <a:ext cx="8229600" cy="990600"/>
          </a:xfrm>
        </p:spPr>
        <p:txBody>
          <a:bodyPr/>
          <a:lstStyle/>
          <a:p>
            <a:r>
              <a:rPr lang="en-GB" dirty="0" smtClean="0"/>
              <a:t>Theory of change (simplistic)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351074" y="2654923"/>
            <a:ext cx="1685247" cy="1008112"/>
            <a:chOff x="1115616" y="1097447"/>
            <a:chExt cx="3312369" cy="1008112"/>
          </a:xfrm>
        </p:grpSpPr>
        <p:sp>
          <p:nvSpPr>
            <p:cNvPr id="6" name="Arc 5"/>
            <p:cNvSpPr/>
            <p:nvPr/>
          </p:nvSpPr>
          <p:spPr>
            <a:xfrm>
              <a:off x="1115616" y="1217224"/>
              <a:ext cx="1944216" cy="864096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" name="Arc 6"/>
            <p:cNvSpPr/>
            <p:nvPr/>
          </p:nvSpPr>
          <p:spPr>
            <a:xfrm rot="10583747">
              <a:off x="3059833" y="1097447"/>
              <a:ext cx="1368152" cy="1008112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V="1">
            <a:off x="1351074" y="3663035"/>
            <a:ext cx="1685247" cy="1008112"/>
            <a:chOff x="1115616" y="1097447"/>
            <a:chExt cx="3312369" cy="1008112"/>
          </a:xfrm>
        </p:grpSpPr>
        <p:sp>
          <p:nvSpPr>
            <p:cNvPr id="9" name="Arc 8"/>
            <p:cNvSpPr/>
            <p:nvPr/>
          </p:nvSpPr>
          <p:spPr>
            <a:xfrm>
              <a:off x="1115616" y="1217224"/>
              <a:ext cx="1944216" cy="864096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10583747">
              <a:off x="3059833" y="1097447"/>
              <a:ext cx="1368152" cy="1008112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1946572" y="2654923"/>
            <a:ext cx="3312369" cy="1008112"/>
            <a:chOff x="1115616" y="1097447"/>
            <a:chExt cx="3312369" cy="1008112"/>
          </a:xfrm>
        </p:grpSpPr>
        <p:sp>
          <p:nvSpPr>
            <p:cNvPr id="12" name="Arc 11"/>
            <p:cNvSpPr/>
            <p:nvPr/>
          </p:nvSpPr>
          <p:spPr>
            <a:xfrm>
              <a:off x="1115616" y="1217224"/>
              <a:ext cx="1944216" cy="864096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0583747">
              <a:off x="3059833" y="1097447"/>
              <a:ext cx="1368152" cy="1008112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 flipV="1">
            <a:off x="1946572" y="3663035"/>
            <a:ext cx="3312369" cy="1008112"/>
            <a:chOff x="1115616" y="1097447"/>
            <a:chExt cx="3312369" cy="1008112"/>
          </a:xfrm>
        </p:grpSpPr>
        <p:sp>
          <p:nvSpPr>
            <p:cNvPr id="15" name="Arc 14"/>
            <p:cNvSpPr/>
            <p:nvPr/>
          </p:nvSpPr>
          <p:spPr>
            <a:xfrm>
              <a:off x="1115616" y="1217224"/>
              <a:ext cx="1944216" cy="864096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10583747">
              <a:off x="3059833" y="1097447"/>
              <a:ext cx="1368152" cy="1008112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46572" y="3278276"/>
            <a:ext cx="3312369" cy="410452"/>
            <a:chOff x="3054216" y="1836751"/>
            <a:chExt cx="3312369" cy="410452"/>
          </a:xfrm>
          <a:noFill/>
        </p:grpSpPr>
        <p:sp>
          <p:nvSpPr>
            <p:cNvPr id="18" name="Arc 17"/>
            <p:cNvSpPr/>
            <p:nvPr/>
          </p:nvSpPr>
          <p:spPr>
            <a:xfrm flipH="1">
              <a:off x="4422369" y="1923804"/>
              <a:ext cx="1944216" cy="323399"/>
            </a:xfrm>
            <a:prstGeom prst="arc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1016253" flipH="1">
              <a:off x="3054216" y="1836751"/>
              <a:ext cx="1368152" cy="377299"/>
            </a:xfrm>
            <a:prstGeom prst="arc">
              <a:avLst>
                <a:gd name="adj1" fmla="val 16528711"/>
                <a:gd name="adj2" fmla="val 0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flipV="1">
            <a:off x="1946572" y="3636763"/>
            <a:ext cx="3312369" cy="410452"/>
            <a:chOff x="3054216" y="1836751"/>
            <a:chExt cx="3312369" cy="410452"/>
          </a:xfrm>
        </p:grpSpPr>
        <p:sp>
          <p:nvSpPr>
            <p:cNvPr id="21" name="Arc 20"/>
            <p:cNvSpPr/>
            <p:nvPr/>
          </p:nvSpPr>
          <p:spPr>
            <a:xfrm flipH="1">
              <a:off x="4422369" y="1923804"/>
              <a:ext cx="1944216" cy="323399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1016253" flipH="1">
              <a:off x="3054216" y="1836751"/>
              <a:ext cx="1368152" cy="377299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38861" y="2654923"/>
            <a:ext cx="3312369" cy="1008112"/>
            <a:chOff x="1115616" y="1097447"/>
            <a:chExt cx="3312369" cy="1008112"/>
          </a:xfrm>
        </p:grpSpPr>
        <p:sp>
          <p:nvSpPr>
            <p:cNvPr id="24" name="Arc 23"/>
            <p:cNvSpPr/>
            <p:nvPr/>
          </p:nvSpPr>
          <p:spPr>
            <a:xfrm>
              <a:off x="1115616" y="1217224"/>
              <a:ext cx="1944216" cy="864096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10583747">
              <a:off x="3059833" y="1097447"/>
              <a:ext cx="1368152" cy="1008112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flipV="1">
            <a:off x="4538861" y="3663035"/>
            <a:ext cx="3312369" cy="1008112"/>
            <a:chOff x="1115616" y="1097447"/>
            <a:chExt cx="3312369" cy="1008112"/>
          </a:xfrm>
        </p:grpSpPr>
        <p:sp>
          <p:nvSpPr>
            <p:cNvPr id="27" name="Arc 26"/>
            <p:cNvSpPr/>
            <p:nvPr/>
          </p:nvSpPr>
          <p:spPr>
            <a:xfrm>
              <a:off x="1115616" y="1217224"/>
              <a:ext cx="1944216" cy="864096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Arc 27"/>
            <p:cNvSpPr/>
            <p:nvPr/>
          </p:nvSpPr>
          <p:spPr>
            <a:xfrm rot="10583747">
              <a:off x="3059833" y="1097447"/>
              <a:ext cx="1368152" cy="1008112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4555228" y="3278276"/>
            <a:ext cx="3312369" cy="410452"/>
            <a:chOff x="3054216" y="1836751"/>
            <a:chExt cx="3312369" cy="410452"/>
          </a:xfrm>
        </p:grpSpPr>
        <p:sp>
          <p:nvSpPr>
            <p:cNvPr id="30" name="Arc 29"/>
            <p:cNvSpPr/>
            <p:nvPr/>
          </p:nvSpPr>
          <p:spPr>
            <a:xfrm flipH="1">
              <a:off x="4422369" y="1923804"/>
              <a:ext cx="1944216" cy="323399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Arc 30"/>
            <p:cNvSpPr/>
            <p:nvPr/>
          </p:nvSpPr>
          <p:spPr>
            <a:xfrm rot="11016253" flipH="1">
              <a:off x="3054216" y="1836751"/>
              <a:ext cx="1368152" cy="377299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 flipV="1">
            <a:off x="4556338" y="3636763"/>
            <a:ext cx="3312369" cy="410452"/>
            <a:chOff x="3054216" y="1836751"/>
            <a:chExt cx="3312369" cy="410452"/>
          </a:xfrm>
        </p:grpSpPr>
        <p:sp>
          <p:nvSpPr>
            <p:cNvPr id="33" name="Arc 32"/>
            <p:cNvSpPr/>
            <p:nvPr/>
          </p:nvSpPr>
          <p:spPr>
            <a:xfrm flipH="1">
              <a:off x="4422369" y="1923804"/>
              <a:ext cx="1944216" cy="323399"/>
            </a:xfrm>
            <a:prstGeom prst="arc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Arc 33"/>
            <p:cNvSpPr/>
            <p:nvPr/>
          </p:nvSpPr>
          <p:spPr>
            <a:xfrm rot="11016253" flipH="1">
              <a:off x="3054216" y="1836751"/>
              <a:ext cx="1368152" cy="377299"/>
            </a:xfrm>
            <a:prstGeom prst="arc">
              <a:avLst>
                <a:gd name="adj1" fmla="val 16528711"/>
                <a:gd name="adj2" fmla="val 0"/>
              </a:avLst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971600" y="2492896"/>
            <a:ext cx="902965" cy="5779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‘Supply’ of research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71600" y="4137868"/>
            <a:ext cx="902965" cy="7505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‘Demand’ for research outputs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48401" y="2556496"/>
            <a:ext cx="1298572" cy="4507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Economic growth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250314" y="3139945"/>
            <a:ext cx="1298572" cy="45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Human capital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250314" y="3664999"/>
            <a:ext cx="1298572" cy="480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Products &amp; technologies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48400" y="4312312"/>
            <a:ext cx="1298572" cy="6480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black"/>
                </a:solidFill>
              </a:rPr>
              <a:t>Evidence-informed policy/ practice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181766" y="3063970"/>
            <a:ext cx="1245527" cy="12483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Poverty reduction &amp; improved quality of life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45725" y="2791405"/>
            <a:ext cx="189951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84099" y="4536787"/>
            <a:ext cx="189951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65049" y="3365329"/>
            <a:ext cx="189951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884098" y="3941707"/>
            <a:ext cx="189951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696136" y="2792842"/>
            <a:ext cx="189951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96410" y="3365329"/>
            <a:ext cx="189951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96410" y="3960162"/>
            <a:ext cx="189951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95861" y="4515430"/>
            <a:ext cx="189951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137963" y="2855325"/>
            <a:ext cx="96642" cy="88835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137963" y="4384320"/>
            <a:ext cx="96642" cy="72008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 Growth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3528" cy="6858000"/>
          </a:xfrm>
        </p:spPr>
      </p:pic>
      <p:sp>
        <p:nvSpPr>
          <p:cNvPr id="5" name="Rounded Rectangle 4"/>
          <p:cNvSpPr/>
          <p:nvPr/>
        </p:nvSpPr>
        <p:spPr>
          <a:xfrm>
            <a:off x="1702719" y="2060848"/>
            <a:ext cx="6912768" cy="3907832"/>
          </a:xfrm>
          <a:prstGeom prst="round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 smtClean="0">
                <a:solidFill>
                  <a:schemeClr val="tx1"/>
                </a:solidFill>
              </a:rPr>
              <a:t>“Inspired by the recent success of the Asian Tigers, We, the African governments, resolve to adopt a strategy that uses strategic investments in science and technology to accelerate Africa’s development into a developed knowledge-based society within one generation.”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Governments of Ethiopia, Mozambique, Rwanda, Senegal, and Uganda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ia">
      <a:dk1>
        <a:sysClr val="windowText" lastClr="000000"/>
      </a:dk1>
      <a:lt1>
        <a:srgbClr val="FFFFFF"/>
      </a:lt1>
      <a:dk2>
        <a:srgbClr val="00157F"/>
      </a:dk2>
      <a:lt2>
        <a:srgbClr val="FFFFFF"/>
      </a:lt2>
      <a:accent1>
        <a:srgbClr val="A41700"/>
      </a:accent1>
      <a:accent2>
        <a:srgbClr val="09175B"/>
      </a:accent2>
      <a:accent3>
        <a:srgbClr val="0029F6"/>
      </a:accent3>
      <a:accent4>
        <a:srgbClr val="008080"/>
      </a:accent4>
      <a:accent5>
        <a:srgbClr val="FF9D0D"/>
      </a:accent5>
      <a:accent6>
        <a:srgbClr val="570D00"/>
      </a:accent6>
      <a:hlink>
        <a:srgbClr val="0000FF"/>
      </a:hlink>
      <a:folHlink>
        <a:srgbClr val="570D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77EE368B3E047A33692D8B72492C6" ma:contentTypeVersion="0" ma:contentTypeDescription="Create a new document." ma:contentTypeScope="" ma:versionID="89892180bcb2dc886c3e55ec2bd4a6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45D953-EF7F-4BC3-A702-152E0B4A09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4D7D7C-2538-4ABD-A006-F2ECD1A87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E9C783-2B4B-475E-A10C-A7F8DB0155D8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419</Words>
  <Application>Microsoft Office PowerPoint</Application>
  <PresentationFormat>On-screen Show (4:3)</PresentationFormat>
  <Paragraphs>59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Science to the rescue </vt:lpstr>
      <vt:lpstr>“It’s  not possible to take the country forward without having proper knowledge on science and technology” Sheikh Hasina, Prime Minister of Bangladesh</vt:lpstr>
      <vt:lpstr>PowerPoint Presentation</vt:lpstr>
      <vt:lpstr>“…the ability of any country to achieve and maintain a decent standard of living is dependent on the extent to which it can harness science and technology for development” Syed Yousuf Raza Gilani, Prime Minister of Pakistan</vt:lpstr>
      <vt:lpstr>PowerPoint Presentation</vt:lpstr>
      <vt:lpstr>PowerPoint Presentation</vt:lpstr>
      <vt:lpstr>Theory of change (simplistic)</vt:lpstr>
      <vt:lpstr>Economic Growth</vt:lpstr>
      <vt:lpstr>PowerPoint Presentation</vt:lpstr>
      <vt:lpstr>Technology transfer</vt:lpstr>
      <vt:lpstr>PowerPoint Presentation</vt:lpstr>
      <vt:lpstr>HUMAN CAPITAL</vt:lpstr>
      <vt:lpstr>PowerPoint Presentation</vt:lpstr>
      <vt:lpstr>PowerPoint Presentation</vt:lpstr>
      <vt:lpstr>PRO-POOR PRODUCTS AND TECHNOLOGIES</vt:lpstr>
      <vt:lpstr>PowerPoint Presentation</vt:lpstr>
      <vt:lpstr>PowerPoint Presentation</vt:lpstr>
      <vt:lpstr>Evidence-informed policy and programmes</vt:lpstr>
      <vt:lpstr>PowerPoint Presentation</vt:lpstr>
      <vt:lpstr>PowerPoint Presentation</vt:lpstr>
      <vt:lpstr>PowerPoint Presentation</vt:lpstr>
      <vt:lpstr>Supply</vt:lpstr>
      <vt:lpstr>Demand/Usage</vt:lpstr>
      <vt:lpstr>Conclusions </vt:lpstr>
      <vt:lpstr>Thanks for listening!</vt:lpstr>
    </vt:vector>
  </TitlesOfParts>
  <Company>DFID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Newman</dc:creator>
  <cp:lastModifiedBy>Gwyther, Alex</cp:lastModifiedBy>
  <cp:revision>37</cp:revision>
  <dcterms:created xsi:type="dcterms:W3CDTF">2014-05-28T14:17:28Z</dcterms:created>
  <dcterms:modified xsi:type="dcterms:W3CDTF">2014-11-07T14:43:21Z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0x010100FF777EE368B3E047A33692D8B72492C6</vt:lpwstr>
  </property>
</Properties>
</file>